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f89c908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f89c908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f89c908d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f89c908d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f02d6d2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f02d6d2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f89c908d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f89c908d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f89c908d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f89c908d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f89c908d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f89c908d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f89c908d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f89c908d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f89c908d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f89c908d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f02d6d22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f02d6d22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f89c908d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f89c908d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4f89c908d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4f89c908d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ed4322a71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ed4322a71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4f89c908d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4f89c908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f89c908d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f89c908d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f89c908d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f89c908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ed4322a7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ed4322a7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ed4322a7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ed4322a7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ed4322a7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ed4322a7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ed4322a7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ed4322a7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4ed4322a71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ed4322a71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f89c908d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f89c908d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f89c908d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f89c908d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f89c908d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f89c908d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f89c908d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f89c908d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f89c908d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f89c908d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ed4322a7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ed4322a7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ed4322a71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ed4322a71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ed4322a7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ed4322a7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ed4322a7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ed4322a7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ed4322a7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ed4322a7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ed4322a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ed4322a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f89c908d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f89c908d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f89c908d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f89c908d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s-dl.blogspot.com/2018/04/2018-04-24-why-we-need-multiple-web.html" TargetMode="External"/><Relationship Id="rId4" Type="http://schemas.openxmlformats.org/officeDocument/2006/relationships/hyperlink" Target="https://ws-dl.blogspot.com/2018/04/2018-04-24-why-we-need-multiple-web.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s-dl.blogspot.com/2018/04/2018-04-24-why-we-need-multiple-web.html" TargetMode="External"/><Relationship Id="rId4" Type="http://schemas.openxmlformats.org/officeDocument/2006/relationships/hyperlink" Target="http://blog.archive.org/2018/04/24/addressing-recent-claims-of-manipulated-blog-posts-in-the-wayback-machin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blog.archive.org/2018/04/24/addressing-recent-claims-of-manipulated-blog-posts-in-the-wayback-machin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example.com/welcome.html" TargetMode="External"/><Relationship Id="rId4" Type="http://schemas.openxmlformats.org/officeDocument/2006/relationships/hyperlink" Target="http://www.example.com/robots.txt" TargetMode="External"/><Relationship Id="rId5" Type="http://schemas.openxmlformats.org/officeDocument/2006/relationships/hyperlink" Target="http://www.robotstxt.org/robotstxt.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blog.archive.org/2018/04/24/addressing-recent-claims-of-manipulated-blog-posts-in-the-wayback-machin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s-dl.blogspot.com/2018/04/2018-04-24-why-we-need-multiple-web.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blog.reidreport.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blog.reidreport.com/robots.txt" TargetMode="External"/><Relationship Id="rId4" Type="http://schemas.openxmlformats.org/officeDocument/2006/relationships/hyperlink" Target="https://ws-dl.blogspot.com/2018/04/2018-04-24-why-we-need-multiple-web.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ws-dl.blogspot.com/2018/04/2018-04-24-why-we-need-multiple-web.html" TargetMode="External"/><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blog.reidreport.com/robots.txt" TargetMode="External"/><Relationship Id="rId4" Type="http://schemas.openxmlformats.org/officeDocument/2006/relationships/hyperlink" Target="https://ws-dl.blogspot.com/2018/04/2018-04-24-why-we-need-multiple-web.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twitter.com/Jamie_Maz" TargetMode="External"/><Relationship Id="rId4" Type="http://schemas.openxmlformats.org/officeDocument/2006/relationships/hyperlink" Target="https://ws-dl.blogspot.com/2018/04/2018-04-24-why-we-need-multiple-web.html" TargetMode="External"/><Relationship Id="rId5" Type="http://schemas.openxmlformats.org/officeDocument/2006/relationships/hyperlink" Target="http://webarchive.loc.gov/all/20060125004941/http://blog.reidreport.com/" TargetMode="External"/><Relationship Id="rId6" Type="http://schemas.openxmlformats.org/officeDocument/2006/relationships/image" Target="../media/image20.png"/><Relationship Id="rId7"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twitter.com/Jamie_Maz" TargetMode="External"/><Relationship Id="rId4" Type="http://schemas.openxmlformats.org/officeDocument/2006/relationships/image" Target="../media/image16.png"/><Relationship Id="rId5" Type="http://schemas.openxmlformats.org/officeDocument/2006/relationships/image" Target="../media/image24.png"/><Relationship Id="rId6" Type="http://schemas.openxmlformats.org/officeDocument/2006/relationships/hyperlink" Target="https://ws-dl.blogspot.com/2018/04/2018-04-24-why-we-need-multiple-web.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hyperlink" Target="http://webarchive.loc.gov/all/20061010125903/http://blog.reidreport.com/" TargetMode="External"/><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mediaite.com/online/exclusive-joy-reid-claims-newly-discovered-homophobic-posts-from-her-blog-were-fabricated/"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twitter.com/Jamie_Maz" TargetMode="External"/><Relationship Id="rId4" Type="http://schemas.openxmlformats.org/officeDocument/2006/relationships/hyperlink" Target="https://ws-dl.blogspot.com/2018/04/2018-04-24-why-we-need-multiple-web.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s-dl.blogspot.com/2018/04/2018-04-24-why-we-need-multiple-web.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cnn.com/videos/tv/2018/04/28/msnbc-host-reid-hack-victim-or-homophobe.cnn" TargetMode="External"/><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s-dl.blogspot.com/2018/04/2018-04-24-why-we-need-multiple-web.html" TargetMode="External"/><Relationship Id="rId4" Type="http://schemas.openxmlformats.org/officeDocument/2006/relationships/hyperlink" Target="https://www.theatlantic.com/technology/archive/2018/04/the-evidence-is-not-with-joy-reid/558935/"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slideshare.net/phonedude/we-need-multiple-independent-web-archiv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parameters.ssrc.org/2018/09/on-the-importance-of-web-archiv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engadget.com/2016/11/29/the-internet-archive-doesnt-feel-safe-in-trumps-america/"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The_Reid_Report" TargetMode="External"/><Relationship Id="rId4" Type="http://schemas.openxmlformats.org/officeDocument/2006/relationships/hyperlink" Target="https://en.wikipedia.org/wiki/Joy_Reid" TargetMode="External"/><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twitter.com/Jamie_Maz" TargetMode="External"/><Relationship Id="rId4" Type="http://schemas.openxmlformats.org/officeDocument/2006/relationships/hyperlink" Target="https://ws-dl.blogspot.com/2018/04/2018-04-24-why-we-need-multiple-web.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hyperlink" Target="https://ws-dl.blogspot.com/2018/04/2018-04-24-why-we-need-multiple-web.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14250"/>
            <a:ext cx="8520600" cy="2052600"/>
          </a:xfrm>
          <a:prstGeom prst="rect">
            <a:avLst/>
          </a:prstGeom>
        </p:spPr>
        <p:txBody>
          <a:bodyPr anchorCtr="0" anchor="b" bIns="91425" lIns="91425" spcFirstLastPara="1" rIns="91425" wrap="square" tIns="91425">
            <a:noAutofit/>
          </a:bodyPr>
          <a:lstStyle/>
          <a:p>
            <a:pPr indent="0" lvl="0" marL="457200" rtl="0" algn="l">
              <a:lnSpc>
                <a:spcPct val="150000"/>
              </a:lnSpc>
              <a:spcBef>
                <a:spcPts val="0"/>
              </a:spcBef>
              <a:spcAft>
                <a:spcPts val="0"/>
              </a:spcAft>
              <a:buNone/>
            </a:pPr>
            <a:r>
              <a:rPr b="1" lang="en" sz="3500">
                <a:solidFill>
                  <a:srgbClr val="980000"/>
                </a:solidFill>
                <a:highlight>
                  <a:srgbClr val="FBFAF7"/>
                </a:highlight>
                <a:uFill>
                  <a:noFill/>
                </a:uFill>
                <a:hlinkClick r:id="rId3"/>
              </a:rPr>
              <a:t>Why we need multiple web archives</a:t>
            </a:r>
            <a:r>
              <a:rPr b="1" lang="en" sz="3500">
                <a:solidFill>
                  <a:srgbClr val="980000"/>
                </a:solidFill>
              </a:rPr>
              <a:t>:</a:t>
            </a:r>
            <a:endParaRPr b="1" sz="3500">
              <a:solidFill>
                <a:srgbClr val="980000"/>
              </a:solidFill>
            </a:endParaRPr>
          </a:p>
          <a:p>
            <a:pPr indent="457200" lvl="0" marL="457200" rtl="0" algn="l">
              <a:lnSpc>
                <a:spcPct val="150000"/>
              </a:lnSpc>
              <a:spcBef>
                <a:spcPts val="0"/>
              </a:spcBef>
              <a:spcAft>
                <a:spcPts val="0"/>
              </a:spcAft>
              <a:buNone/>
            </a:pPr>
            <a:r>
              <a:rPr b="1" lang="en" sz="3500">
                <a:solidFill>
                  <a:srgbClr val="980000"/>
                </a:solidFill>
              </a:rPr>
              <a:t>T</a:t>
            </a:r>
            <a:r>
              <a:rPr b="1" lang="en" sz="3500">
                <a:solidFill>
                  <a:srgbClr val="980000"/>
                </a:solidFill>
                <a:highlight>
                  <a:srgbClr val="FBFAF7"/>
                </a:highlight>
                <a:uFill>
                  <a:noFill/>
                </a:uFill>
                <a:hlinkClick r:id="rId4"/>
              </a:rPr>
              <a:t>he case of blog.reidreport.com</a:t>
            </a:r>
            <a:endParaRPr b="1" sz="3500">
              <a:solidFill>
                <a:srgbClr val="980000"/>
              </a:solidFill>
            </a:endParaRPr>
          </a:p>
        </p:txBody>
      </p:sp>
      <p:sp>
        <p:nvSpPr>
          <p:cNvPr id="55" name="Google Shape;55;p13"/>
          <p:cNvSpPr txBox="1"/>
          <p:nvPr>
            <p:ph idx="1" type="subTitle"/>
          </p:nvPr>
        </p:nvSpPr>
        <p:spPr>
          <a:xfrm>
            <a:off x="311700" y="3618425"/>
            <a:ext cx="8520600" cy="9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Puneeth Bikkasandra</a:t>
            </a:r>
            <a:endParaRPr/>
          </a:p>
          <a:p>
            <a:pPr indent="0" lvl="0" marL="0" rtl="0" algn="ctr">
              <a:spcBef>
                <a:spcPts val="0"/>
              </a:spcBef>
              <a:spcAft>
                <a:spcPts val="0"/>
              </a:spcAft>
              <a:buNone/>
            </a:pPr>
            <a:r>
              <a:rPr lang="en" sz="2000"/>
              <a:t>Old Dominion University</a:t>
            </a:r>
            <a:endParaRPr sz="2000"/>
          </a:p>
        </p:txBody>
      </p:sp>
      <p:sp>
        <p:nvSpPr>
          <p:cNvPr id="56" name="Google Shape;56;p13"/>
          <p:cNvSpPr txBox="1"/>
          <p:nvPr/>
        </p:nvSpPr>
        <p:spPr>
          <a:xfrm>
            <a:off x="1206375" y="3572575"/>
            <a:ext cx="6317100" cy="9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1336700" y="3572575"/>
            <a:ext cx="6317100" cy="11709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t/>
            </a:r>
            <a:endParaRPr sz="2500"/>
          </a:p>
        </p:txBody>
      </p:sp>
      <p:sp>
        <p:nvSpPr>
          <p:cNvPr id="58" name="Google Shape;58;p13"/>
          <p:cNvSpPr txBox="1"/>
          <p:nvPr/>
        </p:nvSpPr>
        <p:spPr>
          <a:xfrm>
            <a:off x="1612150" y="2541775"/>
            <a:ext cx="5307900" cy="62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rPr b="1" lang="en" sz="2200">
                <a:solidFill>
                  <a:srgbClr val="434343"/>
                </a:solidFill>
              </a:rPr>
              <a:t>2019-02-13</a:t>
            </a:r>
            <a:endParaRPr b="1" sz="22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nvSpPr>
        <p:spPr>
          <a:xfrm>
            <a:off x="54825" y="54825"/>
            <a:ext cx="91440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First memento @Internet Archive - 2005/03/11 &amp; 13 mementos.</a:t>
            </a:r>
            <a:endParaRPr b="1" sz="2000">
              <a:solidFill>
                <a:srgbClr val="980000"/>
              </a:solidFill>
            </a:endParaRPr>
          </a:p>
        </p:txBody>
      </p:sp>
      <p:pic>
        <p:nvPicPr>
          <p:cNvPr id="126" name="Google Shape;126;p22"/>
          <p:cNvPicPr preferRelativeResize="0"/>
          <p:nvPr/>
        </p:nvPicPr>
        <p:blipFill>
          <a:blip r:embed="rId3">
            <a:alphaModFix/>
          </a:blip>
          <a:stretch>
            <a:fillRect/>
          </a:stretch>
        </p:blipFill>
        <p:spPr>
          <a:xfrm>
            <a:off x="152400" y="471525"/>
            <a:ext cx="8857601" cy="451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280125" y="457775"/>
            <a:ext cx="8583751" cy="4638051"/>
          </a:xfrm>
          <a:prstGeom prst="rect">
            <a:avLst/>
          </a:prstGeom>
          <a:noFill/>
          <a:ln>
            <a:noFill/>
          </a:ln>
        </p:spPr>
      </p:pic>
      <p:sp>
        <p:nvSpPr>
          <p:cNvPr id="132" name="Google Shape;132;p23"/>
          <p:cNvSpPr txBox="1"/>
          <p:nvPr/>
        </p:nvSpPr>
        <p:spPr>
          <a:xfrm>
            <a:off x="280125" y="111575"/>
            <a:ext cx="70167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Approximately 100 mementos during 2011!</a:t>
            </a:r>
            <a:endParaRPr b="1">
              <a:solidFill>
                <a:srgbClr val="98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Reid complains about hacking!</a:t>
            </a:r>
            <a:endParaRPr b="1" sz="2000">
              <a:solidFill>
                <a:srgbClr val="980000"/>
              </a:solidFill>
            </a:endParaRPr>
          </a:p>
        </p:txBody>
      </p:sp>
      <p:sp>
        <p:nvSpPr>
          <p:cNvPr id="138" name="Google Shape;138;p24"/>
          <p:cNvSpPr txBox="1"/>
          <p:nvPr>
            <p:ph idx="1" type="body"/>
          </p:nvPr>
        </p:nvSpPr>
        <p:spPr>
          <a:xfrm>
            <a:off x="311700" y="1152475"/>
            <a:ext cx="8520600" cy="314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Lawyers contact Internet Archive asking to take down archived records</a:t>
            </a:r>
            <a:endParaRPr/>
          </a:p>
          <a:p>
            <a:pPr indent="0" lvl="0" marL="457200" rtl="0" algn="l">
              <a:spcBef>
                <a:spcPts val="1600"/>
              </a:spcBef>
              <a:spcAft>
                <a:spcPts val="0"/>
              </a:spcAft>
              <a:buNone/>
            </a:pPr>
            <a:r>
              <a:rPr lang="en"/>
              <a:t>Reason - insertion of </a:t>
            </a:r>
            <a:r>
              <a:rPr lang="en"/>
              <a:t>fraudulent posts into legitimate content.</a:t>
            </a:r>
            <a:endParaRPr/>
          </a:p>
          <a:p>
            <a:pPr indent="0" lvl="0" marL="457200" rtl="0" algn="l">
              <a:spcBef>
                <a:spcPts val="1600"/>
              </a:spcBef>
              <a:spcAft>
                <a:spcPts val="0"/>
              </a:spcAft>
              <a:buNone/>
            </a:pPr>
            <a:r>
              <a:rPr lang="en"/>
              <a:t>Not sure about hacking if it was on a live site or on archives.</a:t>
            </a:r>
            <a:endParaRPr/>
          </a:p>
          <a:p>
            <a:pPr indent="-342900" lvl="0" marL="457200" rtl="0" algn="l">
              <a:spcBef>
                <a:spcPts val="1600"/>
              </a:spcBef>
              <a:spcAft>
                <a:spcPts val="0"/>
              </a:spcAft>
              <a:buSzPts val="1800"/>
              <a:buChar char="●"/>
            </a:pPr>
            <a:r>
              <a:rPr lang="en"/>
              <a:t> Later, IA crawler “ia_archiver” was excluded from indexing</a:t>
            </a:r>
            <a:endParaRPr/>
          </a:p>
          <a:p>
            <a:pPr indent="0" lvl="0" marL="457200" rtl="0" algn="l">
              <a:spcBef>
                <a:spcPts val="1600"/>
              </a:spcBef>
              <a:spcAft>
                <a:spcPts val="1600"/>
              </a:spcAft>
              <a:buNone/>
            </a:pPr>
            <a:r>
              <a:rPr i="1" lang="en"/>
              <a:t> blog.reidreport.com</a:t>
            </a:r>
            <a:endParaRPr i="1"/>
          </a:p>
        </p:txBody>
      </p:sp>
      <p:sp>
        <p:nvSpPr>
          <p:cNvPr id="139" name="Google Shape;139;p24"/>
          <p:cNvSpPr txBox="1"/>
          <p:nvPr/>
        </p:nvSpPr>
        <p:spPr>
          <a:xfrm>
            <a:off x="501275" y="4293775"/>
            <a:ext cx="778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3"/>
              </a:rPr>
              <a:t>https://ws-dl.blogspot.com/2018/04/2018-04-24-why-we-need-multiple-web.html</a:t>
            </a:r>
            <a:endParaRPr sz="1200"/>
          </a:p>
          <a:p>
            <a:pPr indent="0" lvl="0" marL="0" rtl="0" algn="ctr">
              <a:spcBef>
                <a:spcPts val="0"/>
              </a:spcBef>
              <a:spcAft>
                <a:spcPts val="0"/>
              </a:spcAft>
              <a:buNone/>
            </a:pPr>
            <a:r>
              <a:rPr lang="en" sz="1200" u="sng">
                <a:solidFill>
                  <a:schemeClr val="hlink"/>
                </a:solidFill>
                <a:hlinkClick r:id="rId4"/>
              </a:rPr>
              <a:t>http://blog.archive.org/2018/04/24/addressing-recent-claims-of-manipulated-blog-posts-in-the-wayback-machine/</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nvSpPr>
        <p:spPr>
          <a:xfrm>
            <a:off x="256875" y="0"/>
            <a:ext cx="85206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Internet archive denies the hacking and keeps blog’s record active!!!</a:t>
            </a:r>
            <a:endParaRPr b="1" sz="2000">
              <a:solidFill>
                <a:srgbClr val="980000"/>
              </a:solidFill>
            </a:endParaRPr>
          </a:p>
        </p:txBody>
      </p:sp>
      <p:pic>
        <p:nvPicPr>
          <p:cNvPr id="145" name="Google Shape;145;p25"/>
          <p:cNvPicPr preferRelativeResize="0"/>
          <p:nvPr/>
        </p:nvPicPr>
        <p:blipFill>
          <a:blip r:embed="rId3">
            <a:alphaModFix/>
          </a:blip>
          <a:stretch>
            <a:fillRect/>
          </a:stretch>
        </p:blipFill>
        <p:spPr>
          <a:xfrm>
            <a:off x="585075" y="554700"/>
            <a:ext cx="6664655" cy="4298999"/>
          </a:xfrm>
          <a:prstGeom prst="rect">
            <a:avLst/>
          </a:prstGeom>
          <a:noFill/>
          <a:ln>
            <a:noFill/>
          </a:ln>
        </p:spPr>
      </p:pic>
      <p:sp>
        <p:nvSpPr>
          <p:cNvPr id="146" name="Google Shape;146;p25"/>
          <p:cNvSpPr txBox="1"/>
          <p:nvPr/>
        </p:nvSpPr>
        <p:spPr>
          <a:xfrm>
            <a:off x="636075" y="4853700"/>
            <a:ext cx="7194300" cy="2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4"/>
              </a:rPr>
              <a:t>http://blog.archive.org/2018/04/24/addressing-recent-claims-of-manipulated-blog-posts-in-the-wayback-machine/</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6"/>
          <p:cNvPicPr preferRelativeResize="0"/>
          <p:nvPr/>
        </p:nvPicPr>
        <p:blipFill>
          <a:blip r:embed="rId3">
            <a:alphaModFix/>
          </a:blip>
          <a:stretch>
            <a:fillRect/>
          </a:stretch>
        </p:blipFill>
        <p:spPr>
          <a:xfrm>
            <a:off x="365712" y="613925"/>
            <a:ext cx="8412576" cy="4529573"/>
          </a:xfrm>
          <a:prstGeom prst="rect">
            <a:avLst/>
          </a:prstGeom>
          <a:noFill/>
          <a:ln>
            <a:noFill/>
          </a:ln>
        </p:spPr>
      </p:pic>
      <p:sp>
        <p:nvSpPr>
          <p:cNvPr id="152" name="Google Shape;152;p26"/>
          <p:cNvSpPr txBox="1"/>
          <p:nvPr/>
        </p:nvSpPr>
        <p:spPr>
          <a:xfrm>
            <a:off x="365700" y="55775"/>
            <a:ext cx="70092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No records were archived due to robots.txt exclusion</a:t>
            </a:r>
            <a:endParaRPr b="1" sz="2000">
              <a:solidFill>
                <a:srgbClr val="98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What is robots.txt?</a:t>
            </a:r>
            <a:endParaRPr b="1">
              <a:solidFill>
                <a:srgbClr val="980000"/>
              </a:solidFill>
            </a:endParaRPr>
          </a:p>
        </p:txBody>
      </p:sp>
      <p:sp>
        <p:nvSpPr>
          <p:cNvPr id="158" name="Google Shape;158;p27"/>
          <p:cNvSpPr txBox="1"/>
          <p:nvPr>
            <p:ph idx="1" type="body"/>
          </p:nvPr>
        </p:nvSpPr>
        <p:spPr>
          <a:xfrm>
            <a:off x="311700" y="1152475"/>
            <a:ext cx="8520600" cy="3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Robots Exclusion Protocol</a:t>
            </a:r>
            <a:r>
              <a:rPr lang="en"/>
              <a:t>:</a:t>
            </a:r>
            <a:endParaRPr/>
          </a:p>
          <a:p>
            <a:pPr indent="-330200" lvl="0" marL="457200" rtl="0" algn="just">
              <a:lnSpc>
                <a:spcPct val="150000"/>
              </a:lnSpc>
              <a:spcBef>
                <a:spcPts val="1600"/>
              </a:spcBef>
              <a:spcAft>
                <a:spcPts val="0"/>
              </a:spcAft>
              <a:buClr>
                <a:schemeClr val="dk1"/>
              </a:buClr>
              <a:buSzPts val="1600"/>
              <a:buChar char="●"/>
            </a:pPr>
            <a:r>
              <a:rPr lang="en" sz="1600">
                <a:solidFill>
                  <a:schemeClr val="dk1"/>
                </a:solidFill>
                <a:highlight>
                  <a:srgbClr val="FFFFFF"/>
                </a:highlight>
              </a:rPr>
              <a:t>web site owners use the /robots.txt file to give instructions about their site to web robots</a:t>
            </a:r>
            <a:endParaRPr sz="1600">
              <a:solidFill>
                <a:schemeClr val="dk1"/>
              </a:solidFill>
              <a:highlight>
                <a:srgbClr val="FFFFFF"/>
              </a:highlight>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highlight>
                  <a:srgbClr val="FFFFFF"/>
                </a:highlight>
              </a:rPr>
              <a:t>a robot wants to visit a website:  </a:t>
            </a:r>
            <a:r>
              <a:rPr lang="en" sz="1600">
                <a:solidFill>
                  <a:srgbClr val="1155CC"/>
                </a:solidFill>
                <a:highlight>
                  <a:srgbClr val="FFFFFF"/>
                </a:highlight>
                <a:uFill>
                  <a:noFill/>
                </a:uFill>
                <a:hlinkClick r:id="rId3"/>
              </a:rPr>
              <a:t>http://www.example.com/welcome.html</a:t>
            </a:r>
            <a:endParaRPr sz="1600">
              <a:solidFill>
                <a:srgbClr val="1155CC"/>
              </a:solidFill>
              <a:highlight>
                <a:srgbClr val="FFFFFF"/>
              </a:highlight>
            </a:endParaRPr>
          </a:p>
          <a:p>
            <a:pPr indent="0" lvl="0" marL="457200" rtl="0" algn="l">
              <a:lnSpc>
                <a:spcPct val="115000"/>
              </a:lnSpc>
              <a:spcBef>
                <a:spcPts val="0"/>
              </a:spcBef>
              <a:spcAft>
                <a:spcPts val="0"/>
              </a:spcAft>
              <a:buNone/>
            </a:pPr>
            <a:r>
              <a:t/>
            </a:r>
            <a:endParaRPr sz="1600">
              <a:solidFill>
                <a:srgbClr val="1155CC"/>
              </a:solidFill>
              <a:highlight>
                <a:srgbClr val="FFFFFF"/>
              </a:highlight>
            </a:endParaRPr>
          </a:p>
          <a:p>
            <a:pPr indent="-330200" lvl="0" marL="457200" rtl="0" algn="l">
              <a:lnSpc>
                <a:spcPct val="115000"/>
              </a:lnSpc>
              <a:spcBef>
                <a:spcPts val="0"/>
              </a:spcBef>
              <a:spcAft>
                <a:spcPts val="0"/>
              </a:spcAft>
              <a:buClr>
                <a:srgbClr val="000000"/>
              </a:buClr>
              <a:buSzPts val="1600"/>
              <a:buChar char="●"/>
            </a:pPr>
            <a:r>
              <a:rPr lang="en" sz="1600">
                <a:solidFill>
                  <a:schemeClr val="dk1"/>
                </a:solidFill>
                <a:highlight>
                  <a:srgbClr val="FFFFFF"/>
                </a:highlight>
              </a:rPr>
              <a:t>checks for </a:t>
            </a:r>
            <a:r>
              <a:rPr lang="en" sz="1600">
                <a:solidFill>
                  <a:srgbClr val="1155CC"/>
                </a:solidFill>
                <a:highlight>
                  <a:srgbClr val="FFFFFF"/>
                </a:highlight>
                <a:uFill>
                  <a:noFill/>
                </a:uFill>
                <a:hlinkClick r:id="rId4"/>
              </a:rPr>
              <a:t>http://www.example.com/robots.txt</a:t>
            </a:r>
            <a:r>
              <a:rPr lang="en" sz="1600">
                <a:solidFill>
                  <a:schemeClr val="dk1"/>
                </a:solidFill>
                <a:highlight>
                  <a:srgbClr val="FFFFFF"/>
                </a:highlight>
              </a:rPr>
              <a:t> and finds the below command:</a:t>
            </a:r>
            <a:endParaRPr sz="1600">
              <a:solidFill>
                <a:schemeClr val="dk1"/>
              </a:solidFill>
              <a:highlight>
                <a:srgbClr val="FFFFFF"/>
              </a:highlight>
            </a:endParaRPr>
          </a:p>
          <a:p>
            <a:pPr indent="457200" lvl="0" marL="914400" rtl="0" algn="l">
              <a:lnSpc>
                <a:spcPct val="115000"/>
              </a:lnSpc>
              <a:spcBef>
                <a:spcPts val="0"/>
              </a:spcBef>
              <a:spcAft>
                <a:spcPts val="0"/>
              </a:spcAft>
              <a:buNone/>
            </a:pPr>
            <a:r>
              <a:t/>
            </a:r>
            <a:endParaRPr b="1" sz="1600">
              <a:solidFill>
                <a:srgbClr val="38761D"/>
              </a:solidFill>
              <a:highlight>
                <a:srgbClr val="FFFFFF"/>
              </a:highlight>
            </a:endParaRPr>
          </a:p>
          <a:p>
            <a:pPr indent="457200" lvl="0" marL="914400" rtl="0" algn="l">
              <a:lnSpc>
                <a:spcPct val="115000"/>
              </a:lnSpc>
              <a:spcBef>
                <a:spcPts val="0"/>
              </a:spcBef>
              <a:spcAft>
                <a:spcPts val="0"/>
              </a:spcAft>
              <a:buNone/>
            </a:pPr>
            <a:r>
              <a:rPr b="1" lang="en" sz="1600">
                <a:solidFill>
                  <a:srgbClr val="38761D"/>
                </a:solidFill>
                <a:highlight>
                  <a:srgbClr val="FFFFFF"/>
                </a:highlight>
              </a:rPr>
              <a:t>User-agent: *</a:t>
            </a:r>
            <a:endParaRPr b="1" sz="1600">
              <a:solidFill>
                <a:srgbClr val="38761D"/>
              </a:solidFill>
              <a:highlight>
                <a:srgbClr val="FFFFFF"/>
              </a:highlight>
            </a:endParaRPr>
          </a:p>
          <a:p>
            <a:pPr indent="457200" lvl="0" marL="914400" rtl="0" algn="l">
              <a:lnSpc>
                <a:spcPct val="115000"/>
              </a:lnSpc>
              <a:spcBef>
                <a:spcPts val="0"/>
              </a:spcBef>
              <a:spcAft>
                <a:spcPts val="0"/>
              </a:spcAft>
              <a:buNone/>
            </a:pPr>
            <a:r>
              <a:rPr b="1" lang="en" sz="1600">
                <a:solidFill>
                  <a:srgbClr val="38761D"/>
                </a:solidFill>
                <a:highlight>
                  <a:srgbClr val="FFFFFF"/>
                </a:highlight>
              </a:rPr>
              <a:t>Disallow: /</a:t>
            </a:r>
            <a:endParaRPr b="1" sz="1600">
              <a:solidFill>
                <a:srgbClr val="38761D"/>
              </a:solidFill>
              <a:highlight>
                <a:srgbClr val="FFFFFF"/>
              </a:highlight>
            </a:endParaRPr>
          </a:p>
          <a:p>
            <a:pPr indent="457200" lvl="0" marL="914400" rtl="0" algn="l">
              <a:lnSpc>
                <a:spcPct val="115000"/>
              </a:lnSpc>
              <a:spcBef>
                <a:spcPts val="0"/>
              </a:spcBef>
              <a:spcAft>
                <a:spcPts val="0"/>
              </a:spcAft>
              <a:buNone/>
            </a:pPr>
            <a:r>
              <a:t/>
            </a:r>
            <a:endParaRPr b="1" sz="1600">
              <a:solidFill>
                <a:srgbClr val="38761D"/>
              </a:solidFill>
              <a:highlight>
                <a:srgbClr val="FFFFFF"/>
              </a:highlight>
            </a:endParaRPr>
          </a:p>
          <a:p>
            <a:pPr indent="0" lvl="0" marL="0" rtl="0" algn="l">
              <a:lnSpc>
                <a:spcPct val="115000"/>
              </a:lnSpc>
              <a:spcBef>
                <a:spcPts val="0"/>
              </a:spcBef>
              <a:spcAft>
                <a:spcPts val="0"/>
              </a:spcAft>
              <a:buNone/>
            </a:pPr>
            <a:r>
              <a:rPr lang="en" sz="1600">
                <a:solidFill>
                  <a:srgbClr val="000000"/>
                </a:solidFill>
                <a:highlight>
                  <a:srgbClr val="FFFFFF"/>
                </a:highlight>
              </a:rPr>
              <a:t>        meaning that this section applies to all robots and not to visit any pages on the site.</a:t>
            </a:r>
            <a:endParaRPr b="1" sz="1600">
              <a:solidFill>
                <a:srgbClr val="38761D"/>
              </a:solidFill>
              <a:highlight>
                <a:srgbClr val="FFFFFF"/>
              </a:highlight>
            </a:endParaRPr>
          </a:p>
          <a:p>
            <a:pPr indent="457200" lvl="0" marL="914400" rtl="0" algn="l">
              <a:spcBef>
                <a:spcPts val="0"/>
              </a:spcBef>
              <a:spcAft>
                <a:spcPts val="0"/>
              </a:spcAft>
              <a:buClr>
                <a:srgbClr val="000000"/>
              </a:buClr>
              <a:buSzPts val="1100"/>
              <a:buFont typeface="Arial"/>
              <a:buNone/>
            </a:pPr>
            <a:r>
              <a:t/>
            </a:r>
            <a:endParaRPr sz="1600">
              <a:solidFill>
                <a:srgbClr val="000000"/>
              </a:solidFill>
              <a:highlight>
                <a:srgbClr val="FFFFFF"/>
              </a:highlight>
            </a:endParaRPr>
          </a:p>
          <a:p>
            <a:pPr indent="0" lvl="0" marL="914400" rtl="0" algn="l">
              <a:lnSpc>
                <a:spcPct val="115000"/>
              </a:lnSpc>
              <a:spcBef>
                <a:spcPts val="0"/>
              </a:spcBef>
              <a:spcAft>
                <a:spcPts val="0"/>
              </a:spcAft>
              <a:buNone/>
            </a:pPr>
            <a:r>
              <a:t/>
            </a:r>
            <a:endParaRPr sz="1600">
              <a:solidFill>
                <a:srgbClr val="000000"/>
              </a:solidFill>
              <a:highlight>
                <a:srgbClr val="FFFFE0"/>
              </a:highlight>
            </a:endParaRPr>
          </a:p>
          <a:p>
            <a:pPr indent="0" lvl="0" marL="457200" rtl="0" algn="l">
              <a:lnSpc>
                <a:spcPct val="115000"/>
              </a:lnSpc>
              <a:spcBef>
                <a:spcPts val="0"/>
              </a:spcBef>
              <a:spcAft>
                <a:spcPts val="0"/>
              </a:spcAft>
              <a:buNone/>
            </a:pPr>
            <a:r>
              <a:t/>
            </a:r>
            <a:endParaRPr sz="900">
              <a:solidFill>
                <a:srgbClr val="000000"/>
              </a:solidFill>
              <a:highlight>
                <a:srgbClr val="FFFFE0"/>
              </a:highlight>
            </a:endParaRPr>
          </a:p>
          <a:p>
            <a:pPr indent="0" lvl="0" marL="457200" rtl="0" algn="l">
              <a:lnSpc>
                <a:spcPct val="115000"/>
              </a:lnSpc>
              <a:spcBef>
                <a:spcPts val="0"/>
              </a:spcBef>
              <a:spcAft>
                <a:spcPts val="0"/>
              </a:spcAft>
              <a:buNone/>
            </a:pPr>
            <a:r>
              <a:t/>
            </a:r>
            <a:endParaRPr sz="1600">
              <a:solidFill>
                <a:schemeClr val="dk1"/>
              </a:solidFill>
              <a:highlight>
                <a:srgbClr val="FFFFFF"/>
              </a:highlight>
            </a:endParaRPr>
          </a:p>
          <a:p>
            <a:pPr indent="457200" lvl="0" marL="0" rtl="0" algn="l">
              <a:spcBef>
                <a:spcPts val="0"/>
              </a:spcBef>
              <a:spcAft>
                <a:spcPts val="0"/>
              </a:spcAft>
              <a:buNone/>
            </a:pPr>
            <a:r>
              <a:t/>
            </a:r>
            <a:endParaRPr sz="1600">
              <a:solidFill>
                <a:srgbClr val="1155CC"/>
              </a:solidFill>
              <a:highlight>
                <a:srgbClr val="FFFFFF"/>
              </a:highlight>
            </a:endParaRPr>
          </a:p>
        </p:txBody>
      </p:sp>
      <p:sp>
        <p:nvSpPr>
          <p:cNvPr id="159" name="Google Shape;159;p27"/>
          <p:cNvSpPr txBox="1"/>
          <p:nvPr/>
        </p:nvSpPr>
        <p:spPr>
          <a:xfrm>
            <a:off x="632050" y="4478775"/>
            <a:ext cx="7769700" cy="4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5"/>
              </a:rPr>
              <a:t>http://www.robotstxt.org/robotstxt.html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r</a:t>
            </a:r>
            <a:r>
              <a:rPr b="1" lang="en">
                <a:solidFill>
                  <a:srgbClr val="980000"/>
                </a:solidFill>
              </a:rPr>
              <a:t>obots.txt continued...</a:t>
            </a:r>
            <a:endParaRPr b="1">
              <a:solidFill>
                <a:srgbClr val="980000"/>
              </a:solidFill>
            </a:endParaRPr>
          </a:p>
        </p:txBody>
      </p:sp>
      <p:sp>
        <p:nvSpPr>
          <p:cNvPr id="165" name="Google Shape;165;p28"/>
          <p:cNvSpPr txBox="1"/>
          <p:nvPr>
            <p:ph idx="1" type="body"/>
          </p:nvPr>
        </p:nvSpPr>
        <p:spPr>
          <a:xfrm>
            <a:off x="311700" y="910200"/>
            <a:ext cx="8520600" cy="3358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 sz="1600">
                <a:solidFill>
                  <a:schemeClr val="dk1"/>
                </a:solidFill>
                <a:highlight>
                  <a:srgbClr val="FFFFFF"/>
                </a:highlight>
              </a:rPr>
              <a:t>Its is publicly available and can be ignored (especially by malware robots)</a:t>
            </a:r>
            <a:endParaRPr sz="1600">
              <a:solidFill>
                <a:schemeClr val="dk1"/>
              </a:solidFill>
              <a:highlight>
                <a:srgbClr val="FFFFFF"/>
              </a:highlight>
            </a:endParaRPr>
          </a:p>
          <a:p>
            <a:pPr indent="0" lvl="0" marL="457200" rtl="0" algn="l">
              <a:spcBef>
                <a:spcPts val="0"/>
              </a:spcBef>
              <a:spcAft>
                <a:spcPts val="0"/>
              </a:spcAft>
              <a:buNone/>
            </a:pPr>
            <a:r>
              <a:t/>
            </a:r>
            <a:endParaRPr sz="1600">
              <a:solidFill>
                <a:schemeClr val="dk1"/>
              </a:solidFill>
              <a:highlight>
                <a:srgbClr val="FFFFFF"/>
              </a:highlight>
            </a:endParaRPr>
          </a:p>
          <a:p>
            <a:pPr indent="-330200" lvl="0" marL="457200" rtl="0" algn="l">
              <a:spcBef>
                <a:spcPts val="0"/>
              </a:spcBef>
              <a:spcAft>
                <a:spcPts val="0"/>
              </a:spcAft>
              <a:buClr>
                <a:schemeClr val="dk1"/>
              </a:buClr>
              <a:buSzPts val="1600"/>
              <a:buChar char="●"/>
            </a:pPr>
            <a:r>
              <a:rPr lang="en" sz="1600">
                <a:solidFill>
                  <a:schemeClr val="dk1"/>
                </a:solidFill>
                <a:highlight>
                  <a:srgbClr val="FFFFFF"/>
                </a:highlight>
              </a:rPr>
              <a:t>blog.reidreport.com/robots.txt had below command:</a:t>
            </a:r>
            <a:endParaRPr sz="1600">
              <a:solidFill>
                <a:schemeClr val="dk1"/>
              </a:solidFill>
              <a:highlight>
                <a:srgbClr val="FFFFFF"/>
              </a:highlight>
            </a:endParaRPr>
          </a:p>
          <a:p>
            <a:pPr indent="457200" lvl="0" marL="914400" rtl="0" algn="l">
              <a:spcBef>
                <a:spcPts val="0"/>
              </a:spcBef>
              <a:spcAft>
                <a:spcPts val="0"/>
              </a:spcAft>
              <a:buClr>
                <a:schemeClr val="dk1"/>
              </a:buClr>
              <a:buSzPts val="1100"/>
              <a:buFont typeface="Arial"/>
              <a:buNone/>
            </a:pPr>
            <a:r>
              <a:rPr b="1" lang="en" sz="1600">
                <a:solidFill>
                  <a:srgbClr val="38761D"/>
                </a:solidFill>
                <a:highlight>
                  <a:srgbClr val="FFFFFF"/>
                </a:highlight>
              </a:rPr>
              <a:t>User-agent: ia_archiver</a:t>
            </a:r>
            <a:endParaRPr b="1" sz="1600">
              <a:solidFill>
                <a:srgbClr val="38761D"/>
              </a:solidFill>
              <a:highlight>
                <a:srgbClr val="FFFFFF"/>
              </a:highlight>
            </a:endParaRPr>
          </a:p>
          <a:p>
            <a:pPr indent="457200" lvl="0" marL="914400" rtl="0" algn="l">
              <a:spcBef>
                <a:spcPts val="0"/>
              </a:spcBef>
              <a:spcAft>
                <a:spcPts val="0"/>
              </a:spcAft>
              <a:buNone/>
            </a:pPr>
            <a:r>
              <a:rPr b="1" lang="en" sz="1600">
                <a:solidFill>
                  <a:srgbClr val="38761D"/>
                </a:solidFill>
                <a:highlight>
                  <a:srgbClr val="FFFFFF"/>
                </a:highlight>
              </a:rPr>
              <a:t>Disallow: /</a:t>
            </a:r>
            <a:endParaRPr b="1" sz="1600">
              <a:solidFill>
                <a:srgbClr val="38761D"/>
              </a:solidFill>
              <a:highlight>
                <a:srgbClr val="FFFFFF"/>
              </a:highlight>
            </a:endParaRPr>
          </a:p>
          <a:p>
            <a:pPr indent="0" lvl="0" marL="0" rtl="0" algn="l">
              <a:spcBef>
                <a:spcPts val="0"/>
              </a:spcBef>
              <a:spcAft>
                <a:spcPts val="0"/>
              </a:spcAft>
              <a:buNone/>
            </a:pPr>
            <a:r>
              <a:t/>
            </a:r>
            <a:endParaRPr b="1" sz="1600">
              <a:solidFill>
                <a:srgbClr val="38761D"/>
              </a:solidFill>
              <a:highlight>
                <a:srgbClr val="FFFFFF"/>
              </a:highlight>
            </a:endParaRPr>
          </a:p>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rPr>
              <a:t>citing this command, Internet Archive crawler was excluded from parsing the content.</a:t>
            </a:r>
            <a:endParaRPr sz="1600">
              <a:solidFill>
                <a:srgbClr val="000000"/>
              </a:solidFill>
              <a:highlight>
                <a:srgbClr val="FFFFFF"/>
              </a:highlight>
            </a:endParaRPr>
          </a:p>
        </p:txBody>
      </p:sp>
      <p:sp>
        <p:nvSpPr>
          <p:cNvPr id="166" name="Google Shape;166;p28"/>
          <p:cNvSpPr txBox="1"/>
          <p:nvPr/>
        </p:nvSpPr>
        <p:spPr>
          <a:xfrm>
            <a:off x="580175" y="4402425"/>
            <a:ext cx="78213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http://blog.archive.org/2018/04/24/addressing-recent-claims-of-manipulated-blog-posts-in-the-wayback-machine/</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 Exclusion of IA through robots.txt...</a:t>
            </a:r>
            <a:endParaRPr b="1">
              <a:solidFill>
                <a:srgbClr val="980000"/>
              </a:solidFill>
            </a:endParaRPr>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robots.txt exclusion on live blog, preventing  “</a:t>
            </a:r>
            <a:r>
              <a:rPr lang="en" sz="1600"/>
              <a:t>i</a:t>
            </a:r>
            <a:r>
              <a:rPr lang="en" sz="1600"/>
              <a:t>a_archiver”, a crawler from </a:t>
            </a:r>
            <a:endParaRPr sz="1600"/>
          </a:p>
          <a:p>
            <a:pPr indent="0" lvl="0" marL="457200" rtl="0" algn="l">
              <a:spcBef>
                <a:spcPts val="0"/>
              </a:spcBef>
              <a:spcAft>
                <a:spcPts val="0"/>
              </a:spcAft>
              <a:buNone/>
            </a:pPr>
            <a:r>
              <a:rPr lang="en" sz="1600"/>
              <a:t>Internet Archive</a:t>
            </a:r>
            <a:endParaRPr sz="1600"/>
          </a:p>
          <a:p>
            <a:pPr indent="-330200" lvl="0" marL="457200" rtl="0" algn="l">
              <a:spcBef>
                <a:spcPts val="1000"/>
              </a:spcBef>
              <a:spcAft>
                <a:spcPts val="0"/>
              </a:spcAft>
              <a:buSzPts val="1600"/>
              <a:buChar char="●"/>
            </a:pPr>
            <a:r>
              <a:rPr lang="en" sz="1600"/>
              <a:t>So no more archiving of “blog.reidreport.com”!</a:t>
            </a:r>
            <a:endParaRPr sz="1600"/>
          </a:p>
          <a:p>
            <a:pPr indent="-330200" lvl="0" marL="457200" rtl="0" algn="l">
              <a:spcBef>
                <a:spcPts val="1600"/>
              </a:spcBef>
              <a:spcAft>
                <a:spcPts val="0"/>
              </a:spcAft>
              <a:buSzPts val="1600"/>
              <a:buChar char="●"/>
            </a:pPr>
            <a:r>
              <a:rPr lang="en" sz="1600"/>
              <a:t>Levels of exclusion on robots.txt:</a:t>
            </a:r>
            <a:endParaRPr sz="1600"/>
          </a:p>
          <a:p>
            <a:pPr indent="457200" lvl="0" marL="457200" rtl="0" algn="l">
              <a:spcBef>
                <a:spcPts val="1600"/>
              </a:spcBef>
              <a:spcAft>
                <a:spcPts val="0"/>
              </a:spcAft>
              <a:buNone/>
            </a:pPr>
            <a:r>
              <a:rPr lang="en" sz="1600"/>
              <a:t>02/16/2018 - blocked admin section of wordpress</a:t>
            </a:r>
            <a:endParaRPr sz="1600"/>
          </a:p>
          <a:p>
            <a:pPr indent="457200" lvl="0" marL="457200" rtl="0" algn="l">
              <a:spcBef>
                <a:spcPts val="0"/>
              </a:spcBef>
              <a:spcAft>
                <a:spcPts val="0"/>
              </a:spcAft>
              <a:buNone/>
            </a:pPr>
            <a:r>
              <a:rPr lang="en" sz="1600"/>
              <a:t>02/21/2018 - blocked all the robots.</a:t>
            </a:r>
            <a:endParaRPr sz="1600"/>
          </a:p>
          <a:p>
            <a:pPr indent="457200" lvl="0" marL="457200" rtl="0" algn="l">
              <a:spcBef>
                <a:spcPts val="0"/>
              </a:spcBef>
              <a:spcAft>
                <a:spcPts val="0"/>
              </a:spcAft>
              <a:buNone/>
            </a:pPr>
            <a:r>
              <a:rPr lang="en" sz="1600"/>
              <a:t>04/24/2018 - blocking only “ia_archiver”!</a:t>
            </a:r>
            <a:endParaRPr sz="1600"/>
          </a:p>
        </p:txBody>
      </p:sp>
      <p:sp>
        <p:nvSpPr>
          <p:cNvPr id="173" name="Google Shape;173;p29"/>
          <p:cNvSpPr txBox="1"/>
          <p:nvPr/>
        </p:nvSpPr>
        <p:spPr>
          <a:xfrm>
            <a:off x="559325" y="4233250"/>
            <a:ext cx="6832500" cy="48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https://ws-dl.blogspot.com/2018/04/2018-04-24-why-we-need-multiple-web.html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nvSpPr>
        <p:spPr>
          <a:xfrm>
            <a:off x="555775" y="730125"/>
            <a:ext cx="3737700" cy="3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C4587"/>
                </a:solidFill>
                <a:latin typeface="Courier New"/>
                <a:ea typeface="Courier New"/>
                <a:cs typeface="Courier New"/>
                <a:sym typeface="Courier New"/>
              </a:rPr>
              <a:t>nslookup </a:t>
            </a:r>
            <a:r>
              <a:rPr b="1" lang="en">
                <a:solidFill>
                  <a:srgbClr val="1C4587"/>
                </a:solidFill>
                <a:uFill>
                  <a:noFill/>
                </a:uFill>
                <a:latin typeface="Courier New"/>
                <a:ea typeface="Courier New"/>
                <a:cs typeface="Courier New"/>
                <a:sym typeface="Courier New"/>
                <a:hlinkClick r:id="rId3"/>
              </a:rPr>
              <a:t>www.blog.reidreport.com</a:t>
            </a:r>
            <a:endParaRPr b="1">
              <a:solidFill>
                <a:srgbClr val="1C4587"/>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Server:		128.82.254.154</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Address:	128.82.254.154#53</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Non-authoritative answer:</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Name:	www.blog.reidreport.com</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Address: 216.239.38.21</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Name:	www.blog.reidreport.com</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Address: 216.239.34.21</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Name:	www.blog.reidreport.com</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Address: 216.239.36.21</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Name:	www.blog.reidreport.com</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Address: 216.239.32.21</a:t>
            </a:r>
            <a:endParaRPr b="1">
              <a:solidFill>
                <a:srgbClr val="434343"/>
              </a:solidFill>
              <a:latin typeface="Courier New"/>
              <a:ea typeface="Courier New"/>
              <a:cs typeface="Courier New"/>
              <a:sym typeface="Courier New"/>
            </a:endParaRPr>
          </a:p>
        </p:txBody>
      </p:sp>
      <p:sp>
        <p:nvSpPr>
          <p:cNvPr id="179" name="Google Shape;179;p30"/>
          <p:cNvSpPr txBox="1"/>
          <p:nvPr/>
        </p:nvSpPr>
        <p:spPr>
          <a:xfrm>
            <a:off x="4827475" y="730125"/>
            <a:ext cx="3737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C4587"/>
                </a:solidFill>
                <a:latin typeface="Courier New"/>
                <a:ea typeface="Courier New"/>
                <a:cs typeface="Courier New"/>
                <a:sym typeface="Courier New"/>
              </a:rPr>
              <a:t>nslookup blog.reidreport.com</a:t>
            </a:r>
            <a:endParaRPr b="1">
              <a:solidFill>
                <a:srgbClr val="1C4587"/>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Server:		128.82.254.154</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Address:	128.82.254.154#53</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Non-authoritative answer:</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Name:	blog.reidreport.com</a:t>
            </a:r>
            <a:endParaRPr b="1">
              <a:solidFill>
                <a:srgbClr val="434343"/>
              </a:solidFill>
              <a:latin typeface="Courier New"/>
              <a:ea typeface="Courier New"/>
              <a:cs typeface="Courier New"/>
              <a:sym typeface="Courier New"/>
            </a:endParaRPr>
          </a:p>
          <a:p>
            <a:pPr indent="0" lvl="0" marL="0" rtl="0" algn="l">
              <a:spcBef>
                <a:spcPts val="0"/>
              </a:spcBef>
              <a:spcAft>
                <a:spcPts val="0"/>
              </a:spcAft>
              <a:buNone/>
            </a:pPr>
            <a:r>
              <a:rPr b="1" lang="en">
                <a:solidFill>
                  <a:srgbClr val="434343"/>
                </a:solidFill>
                <a:latin typeface="Courier New"/>
                <a:ea typeface="Courier New"/>
                <a:cs typeface="Courier New"/>
                <a:sym typeface="Courier New"/>
              </a:rPr>
              <a:t>Address: 66.147.240.182</a:t>
            </a:r>
            <a:endParaRPr b="1">
              <a:solidFill>
                <a:srgbClr val="434343"/>
              </a:solidFill>
              <a:latin typeface="Courier New"/>
              <a:ea typeface="Courier New"/>
              <a:cs typeface="Courier New"/>
              <a:sym typeface="Courier New"/>
            </a:endParaRPr>
          </a:p>
        </p:txBody>
      </p:sp>
      <p:sp>
        <p:nvSpPr>
          <p:cNvPr id="180" name="Google Shape;180;p30"/>
          <p:cNvSpPr txBox="1"/>
          <p:nvPr/>
        </p:nvSpPr>
        <p:spPr>
          <a:xfrm>
            <a:off x="446800" y="65375"/>
            <a:ext cx="8064000" cy="7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 Hostnames</a:t>
            </a:r>
            <a:r>
              <a:rPr b="1" lang="en" sz="2000">
                <a:solidFill>
                  <a:srgbClr val="980000"/>
                </a:solidFill>
              </a:rPr>
              <a:t> are not </a:t>
            </a:r>
            <a:r>
              <a:rPr b="1" lang="en" sz="2000">
                <a:solidFill>
                  <a:srgbClr val="980000"/>
                </a:solidFill>
                <a:highlight>
                  <a:srgbClr val="FFFFFF"/>
                </a:highlight>
              </a:rPr>
              <a:t>same!</a:t>
            </a:r>
            <a:endParaRPr b="1" sz="2000">
              <a:solidFill>
                <a:srgbClr val="98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255925" y="177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www.</a:t>
            </a:r>
            <a:r>
              <a:rPr b="1" lang="en" sz="2000">
                <a:solidFill>
                  <a:srgbClr val="980000"/>
                </a:solidFill>
              </a:rPr>
              <a:t>blog.reidreport.com        </a:t>
            </a:r>
            <a:r>
              <a:rPr b="1" lang="en">
                <a:solidFill>
                  <a:srgbClr val="000000"/>
                </a:solidFill>
              </a:rPr>
              <a:t>(vs)</a:t>
            </a:r>
            <a:r>
              <a:rPr b="1" lang="en" sz="2000">
                <a:solidFill>
                  <a:srgbClr val="980000"/>
                </a:solidFill>
              </a:rPr>
              <a:t>         blog.reidreport.com</a:t>
            </a:r>
            <a:endParaRPr b="1" sz="2000">
              <a:solidFill>
                <a:srgbClr val="980000"/>
              </a:solidFill>
            </a:endParaRPr>
          </a:p>
        </p:txBody>
      </p:sp>
      <p:sp>
        <p:nvSpPr>
          <p:cNvPr id="186" name="Google Shape;186;p31"/>
          <p:cNvSpPr txBox="1"/>
          <p:nvPr>
            <p:ph idx="1" type="body"/>
          </p:nvPr>
        </p:nvSpPr>
        <p:spPr>
          <a:xfrm>
            <a:off x="255925" y="749950"/>
            <a:ext cx="4285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Courier New"/>
                <a:ea typeface="Courier New"/>
                <a:cs typeface="Courier New"/>
                <a:sym typeface="Courier New"/>
              </a:rPr>
              <a:t>curl -i</a:t>
            </a:r>
            <a:r>
              <a:rPr b="1" lang="en" sz="1200">
                <a:latin typeface="Courier New"/>
                <a:ea typeface="Courier New"/>
                <a:cs typeface="Courier New"/>
                <a:sym typeface="Courier New"/>
              </a:rPr>
              <a:t> </a:t>
            </a:r>
            <a:r>
              <a:rPr b="1" lang="en" sz="1200">
                <a:solidFill>
                  <a:srgbClr val="434343"/>
                </a:solidFill>
                <a:uFill>
                  <a:noFill/>
                </a:uFill>
                <a:latin typeface="Courier New"/>
                <a:ea typeface="Courier New"/>
                <a:cs typeface="Courier New"/>
                <a:sym typeface="Courier New"/>
                <a:hlinkClick r:id="rId3"/>
              </a:rPr>
              <a:t>https://www.blog.reidreport.com/robots.txt</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HTTP/1.1 200 OK</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X-Robots-Tag: noindex, nofollow</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Content-Type: text/plain; charset=UTF-8</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Expires: Wed, 13 Feb 2019 03:07:11 GMT</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Date: Wed, 13 Feb 2019 03:07:11 GMT</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Cache-Control: private, max-age=86400</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Last-Modified: Sun, 23 Dec 2018 09:59:05 GMT</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X-Content-Type-Options: nosniff</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X-XSS-Protection: 1; mode=block</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Server: GSE</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Accept-Ranges: none</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Vary: Accept-Encoding</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Transfer-Encoding: chunked</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User-agent: ia_archiver</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Disallow: /</a:t>
            </a:r>
            <a:endParaRPr b="1" sz="1200">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87" name="Google Shape;187;p31"/>
          <p:cNvSpPr txBox="1"/>
          <p:nvPr/>
        </p:nvSpPr>
        <p:spPr>
          <a:xfrm>
            <a:off x="4808775" y="820925"/>
            <a:ext cx="4195200" cy="38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434343"/>
                </a:solidFill>
                <a:latin typeface="Courier New"/>
                <a:ea typeface="Courier New"/>
                <a:cs typeface="Courier New"/>
                <a:sym typeface="Courier New"/>
              </a:rPr>
              <a:t>curl -i blog.reidreport.com/robots.txt</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434343"/>
                </a:solidFill>
                <a:latin typeface="Courier New"/>
                <a:ea typeface="Courier New"/>
                <a:cs typeface="Courier New"/>
                <a:sym typeface="Courier New"/>
              </a:rPr>
              <a:t>HTTP/1.1 404 Not Found</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434343"/>
                </a:solidFill>
                <a:latin typeface="Courier New"/>
                <a:ea typeface="Courier New"/>
                <a:cs typeface="Courier New"/>
                <a:sym typeface="Courier New"/>
              </a:rPr>
              <a:t>Server: nginx/1.14.1</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434343"/>
                </a:solidFill>
                <a:latin typeface="Courier New"/>
                <a:ea typeface="Courier New"/>
                <a:cs typeface="Courier New"/>
                <a:sym typeface="Courier New"/>
              </a:rPr>
              <a:t>Date: Wed, 13 Feb 2019 03:10:28 GMT</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434343"/>
                </a:solidFill>
                <a:latin typeface="Courier New"/>
                <a:ea typeface="Courier New"/>
                <a:cs typeface="Courier New"/>
                <a:sym typeface="Courier New"/>
              </a:rPr>
              <a:t>Content-Type: text/html</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434343"/>
                </a:solidFill>
                <a:latin typeface="Courier New"/>
                <a:ea typeface="Courier New"/>
                <a:cs typeface="Courier New"/>
                <a:sym typeface="Courier New"/>
              </a:rPr>
              <a:t>Transfer-Encoding: chunked</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434343"/>
                </a:solidFill>
                <a:latin typeface="Courier New"/>
                <a:ea typeface="Courier New"/>
                <a:cs typeface="Courier New"/>
                <a:sym typeface="Courier New"/>
              </a:rPr>
              <a:t>Connection: keep-alive</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434343"/>
                </a:solidFill>
                <a:latin typeface="Courier New"/>
                <a:ea typeface="Courier New"/>
                <a:cs typeface="Courier New"/>
                <a:sym typeface="Courier New"/>
              </a:rPr>
              <a:t>Vary: Accept-Encoding</a:t>
            </a:r>
            <a:endParaRPr b="1" sz="12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solidFill>
                  <a:srgbClr val="434343"/>
                </a:solidFill>
                <a:latin typeface="Courier New"/>
                <a:ea typeface="Courier New"/>
                <a:cs typeface="Courier New"/>
                <a:sym typeface="Courier New"/>
              </a:rPr>
              <a:t>X-Endurance-Cache-Level: 2</a:t>
            </a:r>
            <a:endParaRPr b="1" sz="1200">
              <a:solidFill>
                <a:srgbClr val="434343"/>
              </a:solidFill>
              <a:latin typeface="Courier New"/>
              <a:ea typeface="Courier New"/>
              <a:cs typeface="Courier New"/>
              <a:sym typeface="Courier New"/>
            </a:endParaRPr>
          </a:p>
        </p:txBody>
      </p:sp>
      <p:sp>
        <p:nvSpPr>
          <p:cNvPr id="188" name="Google Shape;188;p31"/>
          <p:cNvSpPr txBox="1"/>
          <p:nvPr/>
        </p:nvSpPr>
        <p:spPr>
          <a:xfrm>
            <a:off x="591325" y="4804075"/>
            <a:ext cx="8111400" cy="2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4"/>
              </a:rPr>
              <a:t>https://ws-dl.blogspot.com/2018/04/2018-04-24-why-we-need-multiple-web.html</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type="ctrTitle"/>
          </p:nvPr>
        </p:nvSpPr>
        <p:spPr>
          <a:xfrm>
            <a:off x="311700" y="0"/>
            <a:ext cx="8520600" cy="420300"/>
          </a:xfrm>
          <a:prstGeom prst="rect">
            <a:avLst/>
          </a:prstGeom>
        </p:spPr>
        <p:txBody>
          <a:bodyPr anchorCtr="0" anchor="b" bIns="91425" lIns="91425" spcFirstLastPara="1" rIns="91425" wrap="square" tIns="91425">
            <a:noAutofit/>
          </a:bodyPr>
          <a:lstStyle/>
          <a:p>
            <a:pPr indent="0" lvl="0" marL="914400" rtl="0" algn="l">
              <a:lnSpc>
                <a:spcPct val="115000"/>
              </a:lnSpc>
              <a:spcBef>
                <a:spcPts val="0"/>
              </a:spcBef>
              <a:spcAft>
                <a:spcPts val="0"/>
              </a:spcAft>
              <a:buNone/>
            </a:pPr>
            <a:r>
              <a:rPr b="1" lang="en" sz="2000">
                <a:solidFill>
                  <a:srgbClr val="980000"/>
                </a:solidFill>
              </a:rPr>
              <a:t>Slides are based on ws-dl blog</a:t>
            </a:r>
            <a:endParaRPr b="1" sz="2000">
              <a:solidFill>
                <a:srgbClr val="980000"/>
              </a:solidFill>
            </a:endParaRPr>
          </a:p>
        </p:txBody>
      </p:sp>
      <p:sp>
        <p:nvSpPr>
          <p:cNvPr id="64" name="Google Shape;64;p14"/>
          <p:cNvSpPr txBox="1"/>
          <p:nvPr/>
        </p:nvSpPr>
        <p:spPr>
          <a:xfrm>
            <a:off x="785300" y="4737375"/>
            <a:ext cx="7106100" cy="5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https://ws-dl.blogspot.com/2018/04/2018-04-24-why-we-need-multiple-web.html</a:t>
            </a:r>
            <a:endParaRPr sz="1200"/>
          </a:p>
        </p:txBody>
      </p:sp>
      <p:pic>
        <p:nvPicPr>
          <p:cNvPr id="65" name="Google Shape;65;p14"/>
          <p:cNvPicPr preferRelativeResize="0"/>
          <p:nvPr/>
        </p:nvPicPr>
        <p:blipFill>
          <a:blip r:embed="rId4">
            <a:alphaModFix/>
          </a:blip>
          <a:stretch>
            <a:fillRect/>
          </a:stretch>
        </p:blipFill>
        <p:spPr>
          <a:xfrm>
            <a:off x="1542525" y="280925"/>
            <a:ext cx="5998377" cy="4535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23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highlight>
                  <a:srgbClr val="FFFFFF"/>
                </a:highlight>
              </a:rPr>
              <a:t>Does standard URL has robots.txt?</a:t>
            </a:r>
            <a:endParaRPr b="1" sz="2000">
              <a:solidFill>
                <a:srgbClr val="980000"/>
              </a:solidFill>
            </a:endParaRPr>
          </a:p>
        </p:txBody>
      </p:sp>
      <p:sp>
        <p:nvSpPr>
          <p:cNvPr id="194" name="Google Shape;194;p32"/>
          <p:cNvSpPr txBox="1"/>
          <p:nvPr>
            <p:ph idx="1" type="body"/>
          </p:nvPr>
        </p:nvSpPr>
        <p:spPr>
          <a:xfrm>
            <a:off x="311700" y="948800"/>
            <a:ext cx="8520600" cy="344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At present the blog is not accessible.</a:t>
            </a:r>
            <a:endParaRPr/>
          </a:p>
          <a:p>
            <a:pPr indent="0" lvl="0" marL="1371600" rtl="0" algn="l">
              <a:lnSpc>
                <a:spcPct val="100000"/>
              </a:lnSpc>
              <a:spcBef>
                <a:spcPts val="1600"/>
              </a:spcBef>
              <a:spcAft>
                <a:spcPts val="0"/>
              </a:spcAft>
              <a:buClr>
                <a:srgbClr val="000000"/>
              </a:buClr>
              <a:buSzPts val="1100"/>
              <a:buFont typeface="Arial"/>
              <a:buNone/>
            </a:pPr>
            <a:r>
              <a:rPr b="1" lang="en">
                <a:latin typeface="Courier New"/>
                <a:ea typeface="Courier New"/>
                <a:cs typeface="Courier New"/>
                <a:sym typeface="Courier New"/>
              </a:rPr>
              <a:t>curl -i </a:t>
            </a:r>
            <a:r>
              <a:rPr b="1" lang="en">
                <a:solidFill>
                  <a:srgbClr val="666666"/>
                </a:solidFill>
                <a:uFill>
                  <a:noFill/>
                </a:uFill>
                <a:latin typeface="Courier New"/>
                <a:ea typeface="Courier New"/>
                <a:cs typeface="Courier New"/>
                <a:sym typeface="Courier New"/>
                <a:hlinkClick r:id="rId3"/>
              </a:rPr>
              <a:t>http://blog.reidreport.com/robots.txt</a:t>
            </a:r>
            <a:endParaRPr b="1">
              <a:solidFill>
                <a:srgbClr val="666666"/>
              </a:solidFill>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HTTP/1.1 404 Not Found</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Server: nginx/1.14.1</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Date: Mon, 11 Feb 2019 12:10:46 GMT</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Content-Type: text/html</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Transfer-Encoding: chunked</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Connection: keep-alive</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Vary: Accept-Encoding</a:t>
            </a:r>
            <a:endParaRPr b="1">
              <a:latin typeface="Courier New"/>
              <a:ea typeface="Courier New"/>
              <a:cs typeface="Courier New"/>
              <a:sym typeface="Courier New"/>
            </a:endParaRPr>
          </a:p>
          <a:p>
            <a:pPr indent="0" lvl="0" marL="1371600" rtl="0" algn="l">
              <a:lnSpc>
                <a:spcPct val="100000"/>
              </a:lnSpc>
              <a:spcBef>
                <a:spcPts val="0"/>
              </a:spcBef>
              <a:spcAft>
                <a:spcPts val="0"/>
              </a:spcAft>
              <a:buClr>
                <a:srgbClr val="000000"/>
              </a:buClr>
              <a:buSzPts val="1100"/>
              <a:buFont typeface="Arial"/>
              <a:buNone/>
            </a:pPr>
            <a:r>
              <a:rPr b="1" lang="en">
                <a:latin typeface="Courier New"/>
                <a:ea typeface="Courier New"/>
                <a:cs typeface="Courier New"/>
                <a:sym typeface="Courier New"/>
              </a:rPr>
              <a:t>X-Endurance-Cache-Level: 2</a:t>
            </a:r>
            <a:endParaRPr b="1">
              <a:latin typeface="Courier New"/>
              <a:ea typeface="Courier New"/>
              <a:cs typeface="Courier New"/>
              <a:sym typeface="Courier New"/>
            </a:endParaRPr>
          </a:p>
          <a:p>
            <a:pPr indent="0" lvl="0" marL="457200" rtl="0" algn="l">
              <a:spcBef>
                <a:spcPts val="0"/>
              </a:spcBef>
              <a:spcAft>
                <a:spcPts val="1600"/>
              </a:spcAft>
              <a:buNone/>
            </a:pPr>
            <a:r>
              <a:t/>
            </a:r>
            <a:endParaRPr/>
          </a:p>
        </p:txBody>
      </p:sp>
      <p:sp>
        <p:nvSpPr>
          <p:cNvPr id="195" name="Google Shape;195;p32"/>
          <p:cNvSpPr txBox="1"/>
          <p:nvPr/>
        </p:nvSpPr>
        <p:spPr>
          <a:xfrm>
            <a:off x="118575" y="4663825"/>
            <a:ext cx="8932500" cy="4245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u="sng">
                <a:solidFill>
                  <a:schemeClr val="hlink"/>
                </a:solidFill>
                <a:hlinkClick r:id="rId4"/>
              </a:rPr>
              <a:t>https://ws-dl.blogspot.com/2018/04/2018-04-24-why-we-need-multiple-web.html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11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Not Found on Wayback Machine!</a:t>
            </a:r>
            <a:endParaRPr b="1" sz="2000">
              <a:solidFill>
                <a:srgbClr val="980000"/>
              </a:solidFill>
            </a:endParaRPr>
          </a:p>
        </p:txBody>
      </p:sp>
      <p:sp>
        <p:nvSpPr>
          <p:cNvPr id="201" name="Google Shape;201;p33"/>
          <p:cNvSpPr txBox="1"/>
          <p:nvPr>
            <p:ph idx="1" type="body"/>
          </p:nvPr>
        </p:nvSpPr>
        <p:spPr>
          <a:xfrm>
            <a:off x="199525" y="774025"/>
            <a:ext cx="4242000" cy="379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just">
              <a:lnSpc>
                <a:spcPct val="150000"/>
              </a:lnSpc>
              <a:spcBef>
                <a:spcPts val="1600"/>
              </a:spcBef>
              <a:spcAft>
                <a:spcPts val="0"/>
              </a:spcAft>
              <a:buSzPts val="1800"/>
              <a:buChar char="●"/>
            </a:pPr>
            <a:r>
              <a:rPr lang="en"/>
              <a:t>Following robots.txt exclusion, blog was blocked from indexing from Internet Archive.</a:t>
            </a:r>
            <a:endParaRPr/>
          </a:p>
          <a:p>
            <a:pPr indent="0" lvl="0" marL="457200" rtl="0" algn="l">
              <a:lnSpc>
                <a:spcPct val="150000"/>
              </a:lnSpc>
              <a:spcBef>
                <a:spcPts val="0"/>
              </a:spcBef>
              <a:spcAft>
                <a:spcPts val="0"/>
              </a:spcAft>
              <a:buNone/>
            </a:pPr>
            <a:r>
              <a:t/>
            </a:r>
            <a:endParaRPr/>
          </a:p>
          <a:p>
            <a:pPr indent="-342900" lvl="0" marL="457200" rtl="0" algn="just">
              <a:lnSpc>
                <a:spcPct val="150000"/>
              </a:lnSpc>
              <a:spcBef>
                <a:spcPts val="0"/>
              </a:spcBef>
              <a:spcAft>
                <a:spcPts val="0"/>
              </a:spcAft>
              <a:buSzPts val="1800"/>
              <a:buChar char="●"/>
            </a:pPr>
            <a:r>
              <a:rPr lang="en"/>
              <a:t>But what if we had multiple </a:t>
            </a:r>
            <a:endParaRPr/>
          </a:p>
          <a:p>
            <a:pPr indent="0" lvl="0" marL="457200" rtl="0" algn="just">
              <a:lnSpc>
                <a:spcPct val="150000"/>
              </a:lnSpc>
              <a:spcBef>
                <a:spcPts val="0"/>
              </a:spcBef>
              <a:spcAft>
                <a:spcPts val="0"/>
              </a:spcAft>
              <a:buNone/>
            </a:pPr>
            <a:r>
              <a:rPr lang="en"/>
              <a:t>archiving platforms?</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p:txBody>
      </p:sp>
      <p:pic>
        <p:nvPicPr>
          <p:cNvPr id="202" name="Google Shape;202;p33"/>
          <p:cNvPicPr preferRelativeResize="0"/>
          <p:nvPr/>
        </p:nvPicPr>
        <p:blipFill>
          <a:blip r:embed="rId3">
            <a:alphaModFix/>
          </a:blip>
          <a:stretch>
            <a:fillRect/>
          </a:stretch>
        </p:blipFill>
        <p:spPr>
          <a:xfrm>
            <a:off x="4441500" y="688700"/>
            <a:ext cx="4486928" cy="3880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234925" y="-104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 </a:t>
            </a:r>
            <a:r>
              <a:rPr b="1" i="1" lang="en" sz="2000">
                <a:solidFill>
                  <a:srgbClr val="336699"/>
                </a:solidFill>
                <a:highlight>
                  <a:srgbClr val="FFFFFF"/>
                </a:highlight>
                <a:uFill>
                  <a:noFill/>
                </a:uFill>
                <a:latin typeface="Verdana"/>
                <a:ea typeface="Verdana"/>
                <a:cs typeface="Verdana"/>
                <a:sym typeface="Verdana"/>
                <a:hlinkClick r:id="rId3"/>
              </a:rPr>
              <a:t>@Jamie_Maz</a:t>
            </a:r>
            <a:r>
              <a:rPr lang="en" sz="2000"/>
              <a:t> </a:t>
            </a:r>
            <a:r>
              <a:rPr b="1" lang="en" sz="2000">
                <a:solidFill>
                  <a:srgbClr val="980000"/>
                </a:solidFill>
              </a:rPr>
              <a:t>tweets aids in finding </a:t>
            </a:r>
            <a:r>
              <a:rPr b="1" lang="en" sz="2000">
                <a:solidFill>
                  <a:srgbClr val="980000"/>
                </a:solidFill>
              </a:rPr>
              <a:t>original blog on other archive!</a:t>
            </a:r>
            <a:endParaRPr sz="2000"/>
          </a:p>
        </p:txBody>
      </p:sp>
      <p:sp>
        <p:nvSpPr>
          <p:cNvPr id="208" name="Google Shape;208;p34"/>
          <p:cNvSpPr txBox="1"/>
          <p:nvPr/>
        </p:nvSpPr>
        <p:spPr>
          <a:xfrm>
            <a:off x="311700" y="4499700"/>
            <a:ext cx="8520600" cy="6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4"/>
              </a:rPr>
              <a:t>https://ws-dl.blogspot.com/2018/04/2018-04-24-why-we-need-multiple-web.html</a:t>
            </a:r>
            <a:endParaRPr sz="1200"/>
          </a:p>
          <a:p>
            <a:pPr indent="0" lvl="0" marL="0" rtl="0" algn="ctr">
              <a:spcBef>
                <a:spcPts val="0"/>
              </a:spcBef>
              <a:spcAft>
                <a:spcPts val="0"/>
              </a:spcAft>
              <a:buNone/>
            </a:pPr>
            <a:r>
              <a:rPr lang="en" sz="1200" u="sng">
                <a:solidFill>
                  <a:schemeClr val="hlink"/>
                </a:solidFill>
                <a:hlinkClick r:id="rId5"/>
              </a:rPr>
              <a:t>http://webarchive.loc.gov/all/20060125004941/http://blog.reidreport.com/</a:t>
            </a:r>
            <a:endParaRPr sz="1200"/>
          </a:p>
        </p:txBody>
      </p:sp>
      <p:pic>
        <p:nvPicPr>
          <p:cNvPr id="209" name="Google Shape;209;p34"/>
          <p:cNvPicPr preferRelativeResize="0"/>
          <p:nvPr/>
        </p:nvPicPr>
        <p:blipFill>
          <a:blip r:embed="rId6">
            <a:alphaModFix/>
          </a:blip>
          <a:stretch>
            <a:fillRect/>
          </a:stretch>
        </p:blipFill>
        <p:spPr>
          <a:xfrm>
            <a:off x="311700" y="468275"/>
            <a:ext cx="4223401" cy="4031425"/>
          </a:xfrm>
          <a:prstGeom prst="rect">
            <a:avLst/>
          </a:prstGeom>
          <a:noFill/>
          <a:ln>
            <a:noFill/>
          </a:ln>
        </p:spPr>
      </p:pic>
      <p:pic>
        <p:nvPicPr>
          <p:cNvPr id="210" name="Google Shape;210;p34"/>
          <p:cNvPicPr preferRelativeResize="0"/>
          <p:nvPr/>
        </p:nvPicPr>
        <p:blipFill>
          <a:blip r:embed="rId7">
            <a:alphaModFix/>
          </a:blip>
          <a:stretch>
            <a:fillRect/>
          </a:stretch>
        </p:blipFill>
        <p:spPr>
          <a:xfrm>
            <a:off x="4535457" y="468275"/>
            <a:ext cx="4021995" cy="40314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256850" y="94075"/>
            <a:ext cx="8520600" cy="4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rgbClr val="336699"/>
                </a:solidFill>
                <a:highlight>
                  <a:srgbClr val="FFFFFF"/>
                </a:highlight>
                <a:uFill>
                  <a:noFill/>
                </a:uFill>
                <a:latin typeface="Verdana"/>
                <a:ea typeface="Verdana"/>
                <a:cs typeface="Verdana"/>
                <a:sym typeface="Verdana"/>
                <a:hlinkClick r:id="rId3"/>
              </a:rPr>
              <a:t>@Jamie_Maz</a:t>
            </a:r>
            <a:r>
              <a:rPr b="1" lang="en" sz="2000">
                <a:solidFill>
                  <a:srgbClr val="980000"/>
                </a:solidFill>
              </a:rPr>
              <a:t> tweets on Reid’s comments</a:t>
            </a:r>
            <a:endParaRPr b="1" sz="2000">
              <a:solidFill>
                <a:srgbClr val="980000"/>
              </a:solidFill>
            </a:endParaRPr>
          </a:p>
        </p:txBody>
      </p:sp>
      <p:sp>
        <p:nvSpPr>
          <p:cNvPr id="216" name="Google Shape;216;p35"/>
          <p:cNvSpPr txBox="1"/>
          <p:nvPr>
            <p:ph idx="1" type="body"/>
          </p:nvPr>
        </p:nvSpPr>
        <p:spPr>
          <a:xfrm>
            <a:off x="311700" y="734775"/>
            <a:ext cx="4214100" cy="40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7" name="Google Shape;217;p35"/>
          <p:cNvPicPr preferRelativeResize="0"/>
          <p:nvPr/>
        </p:nvPicPr>
        <p:blipFill>
          <a:blip r:embed="rId4">
            <a:alphaModFix/>
          </a:blip>
          <a:stretch>
            <a:fillRect/>
          </a:stretch>
        </p:blipFill>
        <p:spPr>
          <a:xfrm>
            <a:off x="4482825" y="570275"/>
            <a:ext cx="4213974" cy="4220575"/>
          </a:xfrm>
          <a:prstGeom prst="rect">
            <a:avLst/>
          </a:prstGeom>
          <a:noFill/>
          <a:ln>
            <a:noFill/>
          </a:ln>
        </p:spPr>
      </p:pic>
      <p:pic>
        <p:nvPicPr>
          <p:cNvPr id="218" name="Google Shape;218;p35"/>
          <p:cNvPicPr preferRelativeResize="0"/>
          <p:nvPr/>
        </p:nvPicPr>
        <p:blipFill>
          <a:blip r:embed="rId5">
            <a:alphaModFix/>
          </a:blip>
          <a:stretch>
            <a:fillRect/>
          </a:stretch>
        </p:blipFill>
        <p:spPr>
          <a:xfrm>
            <a:off x="256850" y="602702"/>
            <a:ext cx="4158824" cy="4155597"/>
          </a:xfrm>
          <a:prstGeom prst="rect">
            <a:avLst/>
          </a:prstGeom>
          <a:noFill/>
          <a:ln>
            <a:noFill/>
          </a:ln>
        </p:spPr>
      </p:pic>
      <p:sp>
        <p:nvSpPr>
          <p:cNvPr id="219" name="Google Shape;219;p35"/>
          <p:cNvSpPr txBox="1"/>
          <p:nvPr/>
        </p:nvSpPr>
        <p:spPr>
          <a:xfrm>
            <a:off x="311700" y="4772400"/>
            <a:ext cx="87798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6"/>
              </a:rPr>
              <a:t>https://ws-dl.blogspot.com/2018/04/2018-04-24-why-we-need-multiple-web.html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4335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Reid’s c</a:t>
            </a:r>
            <a:r>
              <a:rPr b="1" lang="en" sz="2000">
                <a:solidFill>
                  <a:srgbClr val="980000"/>
                </a:solidFill>
              </a:rPr>
              <a:t>omments on Charlie Crist.</a:t>
            </a:r>
            <a:endParaRPr b="1" sz="2000">
              <a:solidFill>
                <a:srgbClr val="980000"/>
              </a:solidFill>
            </a:endParaRPr>
          </a:p>
        </p:txBody>
      </p:sp>
      <p:pic>
        <p:nvPicPr>
          <p:cNvPr id="225" name="Google Shape;225;p36"/>
          <p:cNvPicPr preferRelativeResize="0"/>
          <p:nvPr/>
        </p:nvPicPr>
        <p:blipFill>
          <a:blip r:embed="rId3">
            <a:alphaModFix/>
          </a:blip>
          <a:stretch>
            <a:fillRect/>
          </a:stretch>
        </p:blipFill>
        <p:spPr>
          <a:xfrm>
            <a:off x="323075" y="671025"/>
            <a:ext cx="4406499" cy="3934875"/>
          </a:xfrm>
          <a:prstGeom prst="rect">
            <a:avLst/>
          </a:prstGeom>
          <a:noFill/>
          <a:ln>
            <a:noFill/>
          </a:ln>
        </p:spPr>
      </p:pic>
      <p:sp>
        <p:nvSpPr>
          <p:cNvPr id="226" name="Google Shape;226;p36"/>
          <p:cNvSpPr txBox="1"/>
          <p:nvPr/>
        </p:nvSpPr>
        <p:spPr>
          <a:xfrm>
            <a:off x="311700" y="4605900"/>
            <a:ext cx="8520600" cy="5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rgbClr val="336699"/>
                </a:solidFill>
                <a:highlight>
                  <a:srgbClr val="FFFFFF"/>
                </a:highlight>
                <a:latin typeface="Verdana"/>
                <a:ea typeface="Verdana"/>
                <a:cs typeface="Verdana"/>
                <a:sym typeface="Verdana"/>
                <a:hlinkClick r:id="rId4"/>
              </a:rPr>
              <a:t>http://webarchive.loc.gov/all/20061010125903/http://blog.reidreport.com/</a:t>
            </a:r>
            <a:endParaRPr sz="1200"/>
          </a:p>
        </p:txBody>
      </p:sp>
      <p:pic>
        <p:nvPicPr>
          <p:cNvPr id="227" name="Google Shape;227;p36"/>
          <p:cNvPicPr preferRelativeResize="0"/>
          <p:nvPr/>
        </p:nvPicPr>
        <p:blipFill>
          <a:blip r:embed="rId5">
            <a:alphaModFix/>
          </a:blip>
          <a:stretch>
            <a:fillRect/>
          </a:stretch>
        </p:blipFill>
        <p:spPr>
          <a:xfrm>
            <a:off x="4684774" y="572700"/>
            <a:ext cx="4033177" cy="40169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37"/>
          <p:cNvPicPr preferRelativeResize="0"/>
          <p:nvPr/>
        </p:nvPicPr>
        <p:blipFill>
          <a:blip r:embed="rId3">
            <a:alphaModFix/>
          </a:blip>
          <a:stretch>
            <a:fillRect/>
          </a:stretch>
        </p:blipFill>
        <p:spPr>
          <a:xfrm>
            <a:off x="152400" y="152400"/>
            <a:ext cx="8873702" cy="4838701"/>
          </a:xfrm>
          <a:prstGeom prst="rect">
            <a:avLst/>
          </a:prstGeom>
          <a:noFill/>
          <a:ln>
            <a:noFill/>
          </a:ln>
        </p:spPr>
      </p:pic>
      <p:sp>
        <p:nvSpPr>
          <p:cNvPr id="233" name="Google Shape;233;p37"/>
          <p:cNvSpPr txBox="1"/>
          <p:nvPr/>
        </p:nvSpPr>
        <p:spPr>
          <a:xfrm>
            <a:off x="2796475" y="806200"/>
            <a:ext cx="59049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rPr>
              <a:t>blog.reidport.com is found in 5 different archives..</a:t>
            </a:r>
            <a:endParaRPr b="1">
              <a:solidFill>
                <a:srgbClr val="CC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8"/>
          <p:cNvSpPr txBox="1"/>
          <p:nvPr>
            <p:ph idx="1" type="body"/>
          </p:nvPr>
        </p:nvSpPr>
        <p:spPr>
          <a:xfrm>
            <a:off x="256625" y="781000"/>
            <a:ext cx="8691600" cy="369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2000">
                <a:solidFill>
                  <a:srgbClr val="434343"/>
                </a:solidFill>
                <a:latin typeface="Courier New"/>
                <a:ea typeface="Courier New"/>
                <a:cs typeface="Courier New"/>
                <a:sym typeface="Courier New"/>
              </a:rPr>
              <a:t>curl --silent http://memgator.cs.odu.edu/timemap/link/http://blog.reidreport.com/ | grep datetime | awk '{print $1}' | awk -v FS=/ '{print $3}' | sort | uniq -c</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4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4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1400">
                <a:solidFill>
                  <a:srgbClr val="434343"/>
                </a:solidFill>
                <a:latin typeface="Courier New"/>
                <a:ea typeface="Courier New"/>
                <a:cs typeface="Courier New"/>
                <a:sym typeface="Courier New"/>
              </a:rPr>
              <a:t>  </a:t>
            </a:r>
            <a:r>
              <a:rPr b="1" lang="en" sz="2000">
                <a:solidFill>
                  <a:srgbClr val="434343"/>
                </a:solidFill>
                <a:latin typeface="Courier New"/>
                <a:ea typeface="Courier New"/>
                <a:cs typeface="Courier New"/>
                <a:sym typeface="Courier New"/>
              </a:rPr>
              <a:t>31 archive.md</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2000">
                <a:solidFill>
                  <a:srgbClr val="434343"/>
                </a:solidFill>
                <a:latin typeface="Courier New"/>
                <a:ea typeface="Courier New"/>
                <a:cs typeface="Courier New"/>
                <a:sym typeface="Courier New"/>
              </a:rPr>
              <a:t>  75 wayback.archive-it.org</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2000">
                <a:solidFill>
                  <a:srgbClr val="434343"/>
                </a:solidFill>
                <a:latin typeface="Courier New"/>
                <a:ea typeface="Courier New"/>
                <a:cs typeface="Courier New"/>
                <a:sym typeface="Courier New"/>
              </a:rPr>
              <a:t>   2 wayback.vefsafn.is</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 sz="2000">
                <a:solidFill>
                  <a:srgbClr val="434343"/>
                </a:solidFill>
                <a:latin typeface="Courier New"/>
                <a:ea typeface="Courier New"/>
                <a:cs typeface="Courier New"/>
                <a:sym typeface="Courier New"/>
              </a:rPr>
              <a:t> 371 web.archive.org</a:t>
            </a:r>
            <a:endParaRPr b="1" sz="2000">
              <a:solidFill>
                <a:srgbClr val="434343"/>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4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p>
        </p:txBody>
      </p:sp>
      <p:sp>
        <p:nvSpPr>
          <p:cNvPr id="239" name="Google Shape;239;p38"/>
          <p:cNvSpPr txBox="1"/>
          <p:nvPr/>
        </p:nvSpPr>
        <p:spPr>
          <a:xfrm>
            <a:off x="702900" y="145050"/>
            <a:ext cx="64266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8"/>
          <p:cNvSpPr txBox="1"/>
          <p:nvPr/>
        </p:nvSpPr>
        <p:spPr>
          <a:xfrm>
            <a:off x="256625" y="234300"/>
            <a:ext cx="68172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Blog mementos from different archives</a:t>
            </a:r>
            <a:endParaRPr b="1" sz="2000">
              <a:solidFill>
                <a:srgbClr val="98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9"/>
          <p:cNvSpPr txBox="1"/>
          <p:nvPr/>
        </p:nvSpPr>
        <p:spPr>
          <a:xfrm>
            <a:off x="174775" y="4769675"/>
            <a:ext cx="8738700" cy="4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hlinkClick r:id="rId3"/>
              </a:rPr>
              <a:t>https://www.mediaite.com/online/exclusive-joy-reid-claims-newly-discovered-homophobic-posts-from-her-blog-were-fabricated/</a:t>
            </a:r>
            <a:endParaRPr sz="1200"/>
          </a:p>
        </p:txBody>
      </p:sp>
      <p:sp>
        <p:nvSpPr>
          <p:cNvPr id="246" name="Google Shape;246;p39"/>
          <p:cNvSpPr txBox="1"/>
          <p:nvPr/>
        </p:nvSpPr>
        <p:spPr>
          <a:xfrm>
            <a:off x="412500" y="-84275"/>
            <a:ext cx="80388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Joy Reid: My blog posts are fabricated!</a:t>
            </a:r>
            <a:endParaRPr b="1" sz="2000">
              <a:solidFill>
                <a:srgbClr val="980000"/>
              </a:solidFill>
            </a:endParaRPr>
          </a:p>
        </p:txBody>
      </p:sp>
      <p:pic>
        <p:nvPicPr>
          <p:cNvPr id="247" name="Google Shape;247;p39"/>
          <p:cNvPicPr preferRelativeResize="0"/>
          <p:nvPr/>
        </p:nvPicPr>
        <p:blipFill>
          <a:blip r:embed="rId4">
            <a:alphaModFix/>
          </a:blip>
          <a:stretch>
            <a:fillRect/>
          </a:stretch>
        </p:blipFill>
        <p:spPr>
          <a:xfrm>
            <a:off x="412500" y="371713"/>
            <a:ext cx="8263249" cy="4400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0"/>
          <p:cNvSpPr txBox="1"/>
          <p:nvPr>
            <p:ph idx="1" type="body"/>
          </p:nvPr>
        </p:nvSpPr>
        <p:spPr>
          <a:xfrm>
            <a:off x="311700" y="162300"/>
            <a:ext cx="8520600" cy="4011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600"/>
          </a:p>
          <a:p>
            <a:pPr indent="0" lvl="0" marL="457200" rtl="0" algn="l">
              <a:lnSpc>
                <a:spcPct val="115000"/>
              </a:lnSpc>
              <a:spcBef>
                <a:spcPts val="0"/>
              </a:spcBef>
              <a:spcAft>
                <a:spcPts val="0"/>
              </a:spcAft>
              <a:buNone/>
            </a:pPr>
            <a:r>
              <a:t/>
            </a:r>
            <a:endParaRPr sz="1600"/>
          </a:p>
          <a:p>
            <a:pPr indent="0" lvl="0" marL="457200" rtl="0" algn="l">
              <a:lnSpc>
                <a:spcPct val="150000"/>
              </a:lnSpc>
              <a:spcBef>
                <a:spcPts val="0"/>
              </a:spcBef>
              <a:spcAft>
                <a:spcPts val="0"/>
              </a:spcAft>
              <a:buNone/>
            </a:pPr>
            <a:r>
              <a:t/>
            </a:r>
            <a:endParaRPr sz="1600"/>
          </a:p>
          <a:p>
            <a:pPr indent="-330200" lvl="0" marL="457200" rtl="0" algn="l">
              <a:lnSpc>
                <a:spcPct val="150000"/>
              </a:lnSpc>
              <a:spcBef>
                <a:spcPts val="0"/>
              </a:spcBef>
              <a:spcAft>
                <a:spcPts val="0"/>
              </a:spcAft>
              <a:buSzPts val="1600"/>
              <a:buChar char="●"/>
            </a:pPr>
            <a:r>
              <a:rPr lang="en" sz="1600"/>
              <a:t>Timestamps from the </a:t>
            </a:r>
            <a:r>
              <a:rPr b="1" i="1" lang="en" sz="1600">
                <a:solidFill>
                  <a:srgbClr val="336699"/>
                </a:solidFill>
                <a:highlight>
                  <a:srgbClr val="FFFFFF"/>
                </a:highlight>
                <a:uFill>
                  <a:noFill/>
                </a:uFill>
                <a:latin typeface="Verdana"/>
                <a:ea typeface="Verdana"/>
                <a:cs typeface="Verdana"/>
                <a:sym typeface="Verdana"/>
                <a:hlinkClick r:id="rId3"/>
              </a:rPr>
              <a:t>@Jamie_Maz</a:t>
            </a:r>
            <a:r>
              <a:rPr i="1" lang="en" sz="1600"/>
              <a:t> </a:t>
            </a:r>
            <a:r>
              <a:rPr lang="en" sz="1600"/>
              <a:t>tweets</a:t>
            </a:r>
            <a:r>
              <a:rPr i="1" lang="en" sz="1600"/>
              <a:t> </a:t>
            </a:r>
            <a:r>
              <a:rPr lang="en" sz="1600"/>
              <a:t>aided to unearth mementos from other web archives, which were originally crawled by Internet Archive.</a:t>
            </a:r>
            <a:endParaRPr sz="1600"/>
          </a:p>
          <a:p>
            <a:pPr indent="-330200" lvl="0" marL="457200" rtl="0" algn="just">
              <a:lnSpc>
                <a:spcPct val="150000"/>
              </a:lnSpc>
              <a:spcBef>
                <a:spcPts val="0"/>
              </a:spcBef>
              <a:spcAft>
                <a:spcPts val="0"/>
              </a:spcAft>
              <a:buSzPts val="1600"/>
              <a:buChar char="●"/>
            </a:pPr>
            <a:r>
              <a:rPr lang="en" sz="1600"/>
              <a:t>It appears that the blog pages are saved in multiple archives, the chances of these archives being hacked is very less.</a:t>
            </a:r>
            <a:endParaRPr sz="1600"/>
          </a:p>
          <a:p>
            <a:pPr indent="-330200" lvl="0" marL="457200" rtl="0" algn="just">
              <a:lnSpc>
                <a:spcPct val="150000"/>
              </a:lnSpc>
              <a:spcBef>
                <a:spcPts val="1000"/>
              </a:spcBef>
              <a:spcAft>
                <a:spcPts val="0"/>
              </a:spcAft>
              <a:buSzPts val="1600"/>
              <a:buChar char="●"/>
            </a:pPr>
            <a:r>
              <a:rPr lang="en" sz="1600"/>
              <a:t>It can be concluded that the evidence from multiple archives and a corresponding analysis from Internet Archive Engineers, that Reid’s claim of hacking is vague and was made to hide the consequences.</a:t>
            </a:r>
            <a:endParaRPr sz="1600"/>
          </a:p>
          <a:p>
            <a:pPr indent="0" lvl="0" marL="457200" rtl="0" algn="l">
              <a:lnSpc>
                <a:spcPct val="100000"/>
              </a:lnSpc>
              <a:spcBef>
                <a:spcPts val="1000"/>
              </a:spcBef>
              <a:spcAft>
                <a:spcPts val="1000"/>
              </a:spcAft>
              <a:buNone/>
            </a:pPr>
            <a:r>
              <a:t/>
            </a:r>
            <a:endParaRPr sz="1600"/>
          </a:p>
        </p:txBody>
      </p:sp>
      <p:sp>
        <p:nvSpPr>
          <p:cNvPr id="253" name="Google Shape;253;p40"/>
          <p:cNvSpPr txBox="1"/>
          <p:nvPr/>
        </p:nvSpPr>
        <p:spPr>
          <a:xfrm>
            <a:off x="527250" y="4229025"/>
            <a:ext cx="8089500" cy="4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https://ws-dl.blogspot.com/2018/04/2018-04-24-why-we-need-multiple-web.html</a:t>
            </a:r>
            <a:endParaRPr/>
          </a:p>
        </p:txBody>
      </p:sp>
      <p:sp>
        <p:nvSpPr>
          <p:cNvPr id="254" name="Google Shape;254;p40"/>
          <p:cNvSpPr txBox="1"/>
          <p:nvPr/>
        </p:nvSpPr>
        <p:spPr>
          <a:xfrm>
            <a:off x="527250" y="304875"/>
            <a:ext cx="69633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Some Facts:</a:t>
            </a:r>
            <a:endParaRPr b="1" sz="2000">
              <a:solidFill>
                <a:srgbClr val="98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1"/>
          <p:cNvSpPr txBox="1"/>
          <p:nvPr>
            <p:ph idx="1" type="body"/>
          </p:nvPr>
        </p:nvSpPr>
        <p:spPr>
          <a:xfrm>
            <a:off x="311700" y="615100"/>
            <a:ext cx="8520600" cy="3717000"/>
          </a:xfrm>
          <a:prstGeom prst="rect">
            <a:avLst/>
          </a:prstGeom>
        </p:spPr>
        <p:txBody>
          <a:bodyPr anchorCtr="0" anchor="t" bIns="91425" lIns="91425" spcFirstLastPara="1" rIns="91425" wrap="square" tIns="91425">
            <a:noAutofit/>
          </a:bodyPr>
          <a:lstStyle/>
          <a:p>
            <a:pPr indent="-330200" lvl="0" marL="457200" rtl="0" algn="just">
              <a:lnSpc>
                <a:spcPct val="100000"/>
              </a:lnSpc>
              <a:spcBef>
                <a:spcPts val="1000"/>
              </a:spcBef>
              <a:spcAft>
                <a:spcPts val="0"/>
              </a:spcAft>
              <a:buClr>
                <a:srgbClr val="434343"/>
              </a:buClr>
              <a:buSzPts val="1600"/>
              <a:buChar char="●"/>
            </a:pPr>
            <a:r>
              <a:rPr lang="en" sz="1600">
                <a:solidFill>
                  <a:srgbClr val="434343"/>
                </a:solidFill>
              </a:rPr>
              <a:t>Along these lines, there were further claims about blog being hacked and Internet Archive saving the modified blog pages.</a:t>
            </a:r>
            <a:endParaRPr sz="1600">
              <a:solidFill>
                <a:srgbClr val="434343"/>
              </a:solidFill>
            </a:endParaRPr>
          </a:p>
          <a:p>
            <a:pPr indent="-330200" lvl="0" marL="457200" rtl="0" algn="l">
              <a:lnSpc>
                <a:spcPct val="100000"/>
              </a:lnSpc>
              <a:spcBef>
                <a:spcPts val="1000"/>
              </a:spcBef>
              <a:spcAft>
                <a:spcPts val="0"/>
              </a:spcAft>
              <a:buClr>
                <a:srgbClr val="434343"/>
              </a:buClr>
              <a:buSzPts val="1600"/>
              <a:buChar char="●"/>
            </a:pPr>
            <a:r>
              <a:rPr lang="en" sz="1600">
                <a:solidFill>
                  <a:srgbClr val="434343"/>
                </a:solidFill>
              </a:rPr>
              <a:t>But if they claim only few pages are modified, </a:t>
            </a:r>
            <a:r>
              <a:rPr lang="en" sz="1600">
                <a:solidFill>
                  <a:srgbClr val="434343"/>
                </a:solidFill>
                <a:highlight>
                  <a:schemeClr val="lt1"/>
                </a:highlight>
              </a:rPr>
              <a:t>blog.reidreport.com would have been hacked long back and nobody noticed it.</a:t>
            </a:r>
            <a:endParaRPr sz="1600">
              <a:solidFill>
                <a:srgbClr val="434343"/>
              </a:solidFill>
            </a:endParaRPr>
          </a:p>
          <a:p>
            <a:pPr indent="-330200" lvl="0" marL="457200" rtl="0" algn="l">
              <a:lnSpc>
                <a:spcPct val="100000"/>
              </a:lnSpc>
              <a:spcBef>
                <a:spcPts val="1000"/>
              </a:spcBef>
              <a:spcAft>
                <a:spcPts val="0"/>
              </a:spcAft>
              <a:buClr>
                <a:srgbClr val="434343"/>
              </a:buClr>
              <a:buSzPts val="1600"/>
              <a:buChar char="●"/>
            </a:pPr>
            <a:r>
              <a:rPr lang="en" sz="1600">
                <a:solidFill>
                  <a:srgbClr val="434343"/>
                </a:solidFill>
                <a:highlight>
                  <a:schemeClr val="lt1"/>
                </a:highlight>
              </a:rPr>
              <a:t>The archived page shows 2006 blog status</a:t>
            </a:r>
            <a:endParaRPr sz="1600">
              <a:solidFill>
                <a:srgbClr val="434343"/>
              </a:solidFill>
              <a:highlight>
                <a:schemeClr val="lt1"/>
              </a:highlight>
            </a:endParaRPr>
          </a:p>
          <a:p>
            <a:pPr indent="0" lvl="0" marL="457200" rtl="0" algn="l">
              <a:lnSpc>
                <a:spcPct val="100000"/>
              </a:lnSpc>
              <a:spcBef>
                <a:spcPts val="1000"/>
              </a:spcBef>
              <a:spcAft>
                <a:spcPts val="0"/>
              </a:spcAft>
              <a:buNone/>
            </a:pPr>
            <a:r>
              <a:rPr lang="en" sz="1600">
                <a:solidFill>
                  <a:srgbClr val="434343"/>
                </a:solidFill>
                <a:highlight>
                  <a:schemeClr val="lt1"/>
                </a:highlight>
              </a:rPr>
              <a:t> 6  posts on January 11, </a:t>
            </a:r>
            <a:endParaRPr sz="1600">
              <a:solidFill>
                <a:srgbClr val="434343"/>
              </a:solidFill>
              <a:highlight>
                <a:schemeClr val="lt1"/>
              </a:highlight>
            </a:endParaRPr>
          </a:p>
          <a:p>
            <a:pPr indent="0" lvl="0" marL="457200" rtl="0" algn="l">
              <a:lnSpc>
                <a:spcPct val="100000"/>
              </a:lnSpc>
              <a:spcBef>
                <a:spcPts val="1000"/>
              </a:spcBef>
              <a:spcAft>
                <a:spcPts val="0"/>
              </a:spcAft>
              <a:buNone/>
            </a:pPr>
            <a:r>
              <a:rPr lang="en" sz="1600">
                <a:solidFill>
                  <a:srgbClr val="434343"/>
                </a:solidFill>
                <a:highlight>
                  <a:schemeClr val="lt1"/>
                </a:highlight>
              </a:rPr>
              <a:t>12 posts on January 10  and </a:t>
            </a:r>
            <a:endParaRPr sz="1600">
              <a:solidFill>
                <a:srgbClr val="434343"/>
              </a:solidFill>
              <a:highlight>
                <a:schemeClr val="lt1"/>
              </a:highlight>
            </a:endParaRPr>
          </a:p>
          <a:p>
            <a:pPr indent="0" lvl="0" marL="457200" rtl="0" algn="l">
              <a:lnSpc>
                <a:spcPct val="100000"/>
              </a:lnSpc>
              <a:spcBef>
                <a:spcPts val="1000"/>
              </a:spcBef>
              <a:spcAft>
                <a:spcPts val="0"/>
              </a:spcAft>
              <a:buNone/>
            </a:pPr>
            <a:r>
              <a:rPr lang="en" sz="1600">
                <a:solidFill>
                  <a:srgbClr val="434343"/>
                </a:solidFill>
                <a:highlight>
                  <a:schemeClr val="lt1"/>
                </a:highlight>
              </a:rPr>
              <a:t>11 posts on January 09.  </a:t>
            </a:r>
            <a:endParaRPr sz="1600">
              <a:solidFill>
                <a:srgbClr val="434343"/>
              </a:solidFill>
              <a:highlight>
                <a:schemeClr val="lt1"/>
              </a:highlight>
            </a:endParaRPr>
          </a:p>
          <a:p>
            <a:pPr indent="0" lvl="0" marL="457200" rtl="0" algn="l">
              <a:lnSpc>
                <a:spcPct val="100000"/>
              </a:lnSpc>
              <a:spcBef>
                <a:spcPts val="1000"/>
              </a:spcBef>
              <a:spcAft>
                <a:spcPts val="1000"/>
              </a:spcAft>
              <a:buNone/>
            </a:pPr>
            <a:r>
              <a:rPr lang="en" sz="1600">
                <a:solidFill>
                  <a:srgbClr val="434343"/>
                </a:solidFill>
                <a:highlight>
                  <a:schemeClr val="lt1"/>
                </a:highlight>
              </a:rPr>
              <a:t>It is clear that </a:t>
            </a:r>
            <a:r>
              <a:rPr i="1" lang="en" sz="1600">
                <a:solidFill>
                  <a:srgbClr val="434343"/>
                </a:solidFill>
                <a:highlight>
                  <a:schemeClr val="lt1"/>
                </a:highlight>
              </a:rPr>
              <a:t>Reid</a:t>
            </a:r>
            <a:r>
              <a:rPr lang="en" sz="1600">
                <a:solidFill>
                  <a:srgbClr val="434343"/>
                </a:solidFill>
                <a:highlight>
                  <a:schemeClr val="lt1"/>
                </a:highlight>
              </a:rPr>
              <a:t> interacted with the blog regularly and not noticing it is not acceptable.</a:t>
            </a:r>
            <a:endParaRPr>
              <a:solidFill>
                <a:srgbClr val="434343"/>
              </a:solidFill>
            </a:endParaRPr>
          </a:p>
        </p:txBody>
      </p:sp>
      <p:sp>
        <p:nvSpPr>
          <p:cNvPr id="260" name="Google Shape;260;p41"/>
          <p:cNvSpPr txBox="1"/>
          <p:nvPr/>
        </p:nvSpPr>
        <p:spPr>
          <a:xfrm>
            <a:off x="493525" y="4382150"/>
            <a:ext cx="81375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chemeClr val="accent5"/>
                </a:solidFill>
                <a:hlinkClick r:id="rId3"/>
              </a:rPr>
              <a:t>https://ws-dl.blogspot.com/2018/04/2018-04-24-why-we-need-multiple-web.html</a:t>
            </a:r>
            <a:endParaRPr>
              <a:solidFill>
                <a:schemeClr val="dk1"/>
              </a:solidFill>
            </a:endParaRPr>
          </a:p>
        </p:txBody>
      </p:sp>
      <p:sp>
        <p:nvSpPr>
          <p:cNvPr id="261" name="Google Shape;261;p41"/>
          <p:cNvSpPr txBox="1"/>
          <p:nvPr/>
        </p:nvSpPr>
        <p:spPr>
          <a:xfrm>
            <a:off x="493525" y="214700"/>
            <a:ext cx="68655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Continued</a:t>
            </a:r>
            <a:r>
              <a:rPr b="1" lang="en" sz="2000">
                <a:solidFill>
                  <a:srgbClr val="980000"/>
                </a:solidFill>
              </a:rPr>
              <a:t>...</a:t>
            </a:r>
            <a:endParaRPr b="1" sz="2000">
              <a:solidFill>
                <a:srgbClr val="98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nvSpPr>
        <p:spPr>
          <a:xfrm>
            <a:off x="142500" y="4805675"/>
            <a:ext cx="8859000" cy="4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https://www.cnn.com/videos/tv/2018/04/28/msnbc-host-reid-hack-victim-or-homophobe.cnn</a:t>
            </a:r>
            <a:endParaRPr/>
          </a:p>
        </p:txBody>
      </p:sp>
      <p:pic>
        <p:nvPicPr>
          <p:cNvPr id="71" name="Google Shape;71;p15"/>
          <p:cNvPicPr preferRelativeResize="0"/>
          <p:nvPr/>
        </p:nvPicPr>
        <p:blipFill>
          <a:blip r:embed="rId4">
            <a:alphaModFix/>
          </a:blip>
          <a:stretch>
            <a:fillRect/>
          </a:stretch>
        </p:blipFill>
        <p:spPr>
          <a:xfrm>
            <a:off x="845463" y="423250"/>
            <a:ext cx="7453078" cy="4470077"/>
          </a:xfrm>
          <a:prstGeom prst="rect">
            <a:avLst/>
          </a:prstGeom>
          <a:noFill/>
          <a:ln>
            <a:noFill/>
          </a:ln>
        </p:spPr>
      </p:pic>
      <p:sp>
        <p:nvSpPr>
          <p:cNvPr id="72" name="Google Shape;72;p15"/>
          <p:cNvSpPr txBox="1"/>
          <p:nvPr/>
        </p:nvSpPr>
        <p:spPr>
          <a:xfrm>
            <a:off x="245450" y="-66925"/>
            <a:ext cx="73974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       Dr. Nelson on CNN interview</a:t>
            </a:r>
            <a:endParaRPr b="1" sz="2000">
              <a:solidFill>
                <a:srgbClr val="98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2"/>
          <p:cNvSpPr txBox="1"/>
          <p:nvPr>
            <p:ph idx="1" type="body"/>
          </p:nvPr>
        </p:nvSpPr>
        <p:spPr>
          <a:xfrm>
            <a:off x="311700" y="629151"/>
            <a:ext cx="8520600" cy="35556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Clr>
                <a:srgbClr val="434343"/>
              </a:buClr>
              <a:buSzPts val="1600"/>
              <a:buChar char="●"/>
            </a:pPr>
            <a:r>
              <a:rPr lang="en" sz="1600">
                <a:solidFill>
                  <a:srgbClr val="434343"/>
                </a:solidFill>
              </a:rPr>
              <a:t>Wayback Machine has been archiving posts for years and years, and in many instances, it re-crawls URLs</a:t>
            </a:r>
            <a:endParaRPr sz="1600">
              <a:solidFill>
                <a:srgbClr val="434343"/>
              </a:solidFill>
            </a:endParaRPr>
          </a:p>
          <a:p>
            <a:pPr indent="-330200" lvl="0" marL="457200" rtl="0" algn="l">
              <a:lnSpc>
                <a:spcPct val="150000"/>
              </a:lnSpc>
              <a:spcBef>
                <a:spcPts val="0"/>
              </a:spcBef>
              <a:spcAft>
                <a:spcPts val="0"/>
              </a:spcAft>
              <a:buClr>
                <a:srgbClr val="434343"/>
              </a:buClr>
              <a:buSzPts val="1600"/>
              <a:buChar char="●"/>
            </a:pPr>
            <a:r>
              <a:rPr lang="en" sz="1600">
                <a:solidFill>
                  <a:srgbClr val="434343"/>
                </a:solidFill>
              </a:rPr>
              <a:t>A blog post that went live in 2006 might have been indexed in 2007 and 2009 and 2011 and 2017</a:t>
            </a:r>
            <a:endParaRPr sz="1600">
              <a:solidFill>
                <a:srgbClr val="434343"/>
              </a:solidFill>
            </a:endParaRPr>
          </a:p>
          <a:p>
            <a:pPr indent="-330200" lvl="0" marL="457200" rtl="0" algn="l">
              <a:lnSpc>
                <a:spcPct val="150000"/>
              </a:lnSpc>
              <a:spcBef>
                <a:spcPts val="0"/>
              </a:spcBef>
              <a:spcAft>
                <a:spcPts val="0"/>
              </a:spcAft>
              <a:buClr>
                <a:srgbClr val="434343"/>
              </a:buClr>
              <a:buSzPts val="1600"/>
              <a:buChar char="●"/>
            </a:pPr>
            <a:r>
              <a:rPr lang="en" sz="1600">
                <a:solidFill>
                  <a:srgbClr val="434343"/>
                </a:solidFill>
              </a:rPr>
              <a:t>If Reid’s blog was hacked to insert new posts with old dates, Internet Archive’s repository would have recent dates, though blog had old time stamps!</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At least 5 archived web pages in the Library of Congress that confirm the claims of </a:t>
            </a:r>
            <a:r>
              <a:rPr i="1" lang="en" sz="1600">
                <a:solidFill>
                  <a:srgbClr val="1155CC"/>
                </a:solidFill>
              </a:rPr>
              <a:t>@Jamie_Maz</a:t>
            </a:r>
            <a:r>
              <a:rPr lang="en" sz="1600">
                <a:solidFill>
                  <a:srgbClr val="434343"/>
                </a:solidFill>
              </a:rPr>
              <a:t>.</a:t>
            </a:r>
            <a:endParaRPr sz="1600">
              <a:solidFill>
                <a:srgbClr val="434343"/>
              </a:solidFill>
            </a:endParaRPr>
          </a:p>
          <a:p>
            <a:pPr indent="0" lvl="0" marL="0" rtl="0" algn="l">
              <a:spcBef>
                <a:spcPts val="1600"/>
              </a:spcBef>
              <a:spcAft>
                <a:spcPts val="1600"/>
              </a:spcAft>
              <a:buNone/>
            </a:pPr>
            <a:r>
              <a:t/>
            </a:r>
            <a:endParaRPr sz="2000">
              <a:solidFill>
                <a:srgbClr val="1C4587"/>
              </a:solidFill>
            </a:endParaRPr>
          </a:p>
        </p:txBody>
      </p:sp>
      <p:sp>
        <p:nvSpPr>
          <p:cNvPr id="267" name="Google Shape;267;p42"/>
          <p:cNvSpPr txBox="1"/>
          <p:nvPr/>
        </p:nvSpPr>
        <p:spPr>
          <a:xfrm>
            <a:off x="311700" y="4371175"/>
            <a:ext cx="8176500" cy="4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3"/>
              </a:rPr>
              <a:t>https://ws-dl.blogspot.com/2018/04/2018-04-24-why-we-need-multiple-web.html</a:t>
            </a:r>
            <a:endParaRPr sz="1200"/>
          </a:p>
          <a:p>
            <a:pPr indent="0" lvl="0" marL="0" rtl="0" algn="ctr">
              <a:spcBef>
                <a:spcPts val="0"/>
              </a:spcBef>
              <a:spcAft>
                <a:spcPts val="0"/>
              </a:spcAft>
              <a:buNone/>
            </a:pPr>
            <a:r>
              <a:rPr lang="en" sz="1200" u="sng">
                <a:solidFill>
                  <a:schemeClr val="hlink"/>
                </a:solidFill>
                <a:hlinkClick r:id="rId4"/>
              </a:rPr>
              <a:t>https://www.theatlantic.com/technology/archive/2018/04/the-evidence-is-not-with-joy-reid/558935/</a:t>
            </a:r>
            <a:endParaRPr sz="1200"/>
          </a:p>
        </p:txBody>
      </p:sp>
      <p:sp>
        <p:nvSpPr>
          <p:cNvPr id="268" name="Google Shape;268;p42"/>
          <p:cNvSpPr txBox="1"/>
          <p:nvPr/>
        </p:nvSpPr>
        <p:spPr>
          <a:xfrm>
            <a:off x="449650" y="280525"/>
            <a:ext cx="7490400" cy="6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2"/>
          <p:cNvSpPr txBox="1"/>
          <p:nvPr/>
        </p:nvSpPr>
        <p:spPr>
          <a:xfrm>
            <a:off x="311700" y="181800"/>
            <a:ext cx="78369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Technically feasible, but highly unlikel</a:t>
            </a:r>
            <a:r>
              <a:rPr b="1" lang="en" sz="2000">
                <a:solidFill>
                  <a:srgbClr val="980000"/>
                </a:solidFill>
              </a:rPr>
              <a:t>y</a:t>
            </a:r>
            <a:r>
              <a:rPr b="1" lang="en" sz="2000">
                <a:solidFill>
                  <a:srgbClr val="980000"/>
                </a:solidFill>
              </a:rPr>
              <a:t>!</a:t>
            </a:r>
            <a:endParaRPr b="1" sz="2000">
              <a:solidFill>
                <a:srgbClr val="98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43"/>
          <p:cNvPicPr preferRelativeResize="0"/>
          <p:nvPr/>
        </p:nvPicPr>
        <p:blipFill>
          <a:blip r:embed="rId3">
            <a:alphaModFix/>
          </a:blip>
          <a:stretch>
            <a:fillRect/>
          </a:stretch>
        </p:blipFill>
        <p:spPr>
          <a:xfrm>
            <a:off x="687925" y="425625"/>
            <a:ext cx="7345276" cy="4717876"/>
          </a:xfrm>
          <a:prstGeom prst="rect">
            <a:avLst/>
          </a:prstGeom>
          <a:noFill/>
          <a:ln>
            <a:noFill/>
          </a:ln>
        </p:spPr>
      </p:pic>
      <p:sp>
        <p:nvSpPr>
          <p:cNvPr id="275" name="Google Shape;275;p43"/>
          <p:cNvSpPr txBox="1"/>
          <p:nvPr/>
        </p:nvSpPr>
        <p:spPr>
          <a:xfrm>
            <a:off x="524400" y="156200"/>
            <a:ext cx="69957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The blog is now not accessible from IA</a:t>
            </a:r>
            <a:endParaRPr b="1" sz="2000">
              <a:solidFill>
                <a:srgbClr val="98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311700" y="8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Redirections...</a:t>
            </a:r>
            <a:endParaRPr b="1" sz="2000">
              <a:solidFill>
                <a:srgbClr val="980000"/>
              </a:solidFill>
            </a:endParaRPr>
          </a:p>
        </p:txBody>
      </p:sp>
      <p:pic>
        <p:nvPicPr>
          <p:cNvPr id="281" name="Google Shape;281;p44"/>
          <p:cNvPicPr preferRelativeResize="0"/>
          <p:nvPr/>
        </p:nvPicPr>
        <p:blipFill>
          <a:blip r:embed="rId3">
            <a:alphaModFix/>
          </a:blip>
          <a:stretch>
            <a:fillRect/>
          </a:stretch>
        </p:blipFill>
        <p:spPr>
          <a:xfrm>
            <a:off x="4607950" y="768475"/>
            <a:ext cx="4458651" cy="4255448"/>
          </a:xfrm>
          <a:prstGeom prst="rect">
            <a:avLst/>
          </a:prstGeom>
          <a:noFill/>
          <a:ln>
            <a:noFill/>
          </a:ln>
        </p:spPr>
      </p:pic>
      <p:pic>
        <p:nvPicPr>
          <p:cNvPr id="282" name="Google Shape;282;p44"/>
          <p:cNvPicPr preferRelativeResize="0"/>
          <p:nvPr/>
        </p:nvPicPr>
        <p:blipFill>
          <a:blip r:embed="rId4">
            <a:alphaModFix/>
          </a:blip>
          <a:stretch>
            <a:fillRect/>
          </a:stretch>
        </p:blipFill>
        <p:spPr>
          <a:xfrm>
            <a:off x="0" y="868900"/>
            <a:ext cx="4607949" cy="37672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45"/>
          <p:cNvPicPr preferRelativeResize="0"/>
          <p:nvPr/>
        </p:nvPicPr>
        <p:blipFill>
          <a:blip r:embed="rId3">
            <a:alphaModFix/>
          </a:blip>
          <a:stretch>
            <a:fillRect/>
          </a:stretch>
        </p:blipFill>
        <p:spPr>
          <a:xfrm>
            <a:off x="0" y="498871"/>
            <a:ext cx="9143999" cy="4587256"/>
          </a:xfrm>
          <a:prstGeom prst="rect">
            <a:avLst/>
          </a:prstGeom>
          <a:noFill/>
          <a:ln cap="flat" cmpd="sng" w="9525">
            <a:solidFill>
              <a:srgbClr val="336699"/>
            </a:solidFill>
            <a:prstDash val="solid"/>
            <a:round/>
            <a:headEnd len="sm" w="sm" type="none"/>
            <a:tailEnd len="sm" w="sm" type="none"/>
          </a:ln>
        </p:spPr>
      </p:pic>
      <p:sp>
        <p:nvSpPr>
          <p:cNvPr id="288" name="Google Shape;288;p45"/>
          <p:cNvSpPr txBox="1"/>
          <p:nvPr/>
        </p:nvSpPr>
        <p:spPr>
          <a:xfrm>
            <a:off x="141325" y="0"/>
            <a:ext cx="75630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The blog now needs an invitation!</a:t>
            </a:r>
            <a:endParaRPr b="1" sz="2000">
              <a:solidFill>
                <a:srgbClr val="98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311700" y="25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Conclusion:</a:t>
            </a:r>
            <a:endParaRPr b="1">
              <a:solidFill>
                <a:srgbClr val="980000"/>
              </a:solidFill>
            </a:endParaRPr>
          </a:p>
          <a:p>
            <a:pPr indent="0" lvl="0" marL="0" rtl="0" algn="l">
              <a:spcBef>
                <a:spcPts val="0"/>
              </a:spcBef>
              <a:spcAft>
                <a:spcPts val="0"/>
              </a:spcAft>
              <a:buNone/>
            </a:pPr>
            <a:r>
              <a:t/>
            </a:r>
            <a:endParaRPr/>
          </a:p>
        </p:txBody>
      </p:sp>
      <p:sp>
        <p:nvSpPr>
          <p:cNvPr id="294" name="Google Shape;294;p46"/>
          <p:cNvSpPr txBox="1"/>
          <p:nvPr>
            <p:ph idx="1" type="body"/>
          </p:nvPr>
        </p:nvSpPr>
        <p:spPr>
          <a:xfrm>
            <a:off x="311700" y="832475"/>
            <a:ext cx="8520600" cy="3221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As archived web is sometimes unreliable, it is better to have multiple archiving platforms.</a:t>
            </a:r>
            <a:endParaRPr/>
          </a:p>
          <a:p>
            <a:pPr indent="-342900" lvl="0" marL="457200" rtl="0" algn="l">
              <a:lnSpc>
                <a:spcPct val="150000"/>
              </a:lnSpc>
              <a:spcBef>
                <a:spcPts val="0"/>
              </a:spcBef>
              <a:spcAft>
                <a:spcPts val="0"/>
              </a:spcAft>
              <a:buSzPts val="1800"/>
              <a:buChar char="●"/>
            </a:pPr>
            <a:r>
              <a:rPr lang="en"/>
              <a:t>Resource not found in one platform can be sought from rest of the archives.</a:t>
            </a:r>
            <a:endParaRPr/>
          </a:p>
          <a:p>
            <a:pPr indent="-342900" lvl="0" marL="457200" rtl="0" algn="just">
              <a:lnSpc>
                <a:spcPct val="150000"/>
              </a:lnSpc>
              <a:spcBef>
                <a:spcPts val="0"/>
              </a:spcBef>
              <a:spcAft>
                <a:spcPts val="0"/>
              </a:spcAft>
              <a:buSzPts val="1800"/>
              <a:buChar char="●"/>
            </a:pPr>
            <a:r>
              <a:rPr lang="en"/>
              <a:t>Multiple web archiving platforms needs to be </a:t>
            </a:r>
            <a:r>
              <a:rPr lang="en"/>
              <a:t>universally</a:t>
            </a:r>
            <a:r>
              <a:rPr lang="en"/>
              <a:t> accessible and aid others creating backup copies (as found on wayback machine), so it can be the evidence for the scenarios similar to Reid’s case.</a:t>
            </a:r>
            <a:endParaRPr/>
          </a:p>
          <a:p>
            <a:pPr indent="-342900" lvl="0" marL="457200" rtl="0" algn="just">
              <a:lnSpc>
                <a:spcPct val="150000"/>
              </a:lnSpc>
              <a:spcBef>
                <a:spcPts val="0"/>
              </a:spcBef>
              <a:spcAft>
                <a:spcPts val="0"/>
              </a:spcAft>
              <a:buSzPts val="1800"/>
              <a:buChar char="●"/>
            </a:pPr>
            <a:r>
              <a:rPr lang="en"/>
              <a:t>Records on the archives must remain accessible, long after the service is </a:t>
            </a:r>
            <a:r>
              <a:rPr lang="en"/>
              <a:t>stopped.</a:t>
            </a:r>
            <a:endParaRPr/>
          </a:p>
          <a:p>
            <a:pPr indent="0" lvl="0" marL="457200" rtl="0" algn="l">
              <a:lnSpc>
                <a:spcPct val="150000"/>
              </a:lnSpc>
              <a:spcBef>
                <a:spcPts val="1600"/>
              </a:spcBef>
              <a:spcAft>
                <a:spcPts val="0"/>
              </a:spcAft>
              <a:buNone/>
            </a:pPr>
            <a:r>
              <a:t/>
            </a:r>
            <a:endParaRPr/>
          </a:p>
          <a:p>
            <a:pPr indent="0" lvl="0" marL="457200" rtl="0" algn="l">
              <a:spcBef>
                <a:spcPts val="1600"/>
              </a:spcBef>
              <a:spcAft>
                <a:spcPts val="1600"/>
              </a:spcAft>
              <a:buNone/>
            </a:pPr>
            <a:r>
              <a:t/>
            </a:r>
            <a:endParaRPr/>
          </a:p>
        </p:txBody>
      </p:sp>
      <p:sp>
        <p:nvSpPr>
          <p:cNvPr id="295" name="Google Shape;295;p46"/>
          <p:cNvSpPr txBox="1"/>
          <p:nvPr/>
        </p:nvSpPr>
        <p:spPr>
          <a:xfrm>
            <a:off x="486875" y="4495975"/>
            <a:ext cx="8214600" cy="4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3"/>
              </a:rPr>
              <a:t>https://www.slideshare.net/phonedude/we-need-multiple-independent-web-archives</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ctrTitle"/>
          </p:nvPr>
        </p:nvSpPr>
        <p:spPr>
          <a:xfrm>
            <a:off x="311700" y="260650"/>
            <a:ext cx="8520600" cy="75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Why do we need archiving?</a:t>
            </a:r>
            <a:endParaRPr sz="4000"/>
          </a:p>
        </p:txBody>
      </p:sp>
      <p:sp>
        <p:nvSpPr>
          <p:cNvPr id="78" name="Google Shape;78;p16"/>
          <p:cNvSpPr txBox="1"/>
          <p:nvPr>
            <p:ph idx="1" type="subTitle"/>
          </p:nvPr>
        </p:nvSpPr>
        <p:spPr>
          <a:xfrm>
            <a:off x="311700" y="934375"/>
            <a:ext cx="8520600" cy="3484200"/>
          </a:xfrm>
          <a:prstGeom prst="rect">
            <a:avLst/>
          </a:prstGeom>
        </p:spPr>
        <p:txBody>
          <a:bodyPr anchorCtr="0" anchor="t" bIns="91425" lIns="91425" spcFirstLastPara="1" rIns="91425" wrap="square" tIns="91425">
            <a:noAutofit/>
          </a:bodyPr>
          <a:lstStyle/>
          <a:p>
            <a:pPr indent="-330200" lvl="0" marL="457200" rtl="0" algn="just">
              <a:spcBef>
                <a:spcPts val="1000"/>
              </a:spcBef>
              <a:spcAft>
                <a:spcPts val="0"/>
              </a:spcAft>
              <a:buClr>
                <a:schemeClr val="dk1"/>
              </a:buClr>
              <a:buSzPts val="1600"/>
              <a:buChar char="●"/>
            </a:pPr>
            <a:r>
              <a:rPr lang="en" sz="1600">
                <a:solidFill>
                  <a:schemeClr val="dk1"/>
                </a:solidFill>
                <a:highlight>
                  <a:srgbClr val="FFFFFF"/>
                </a:highlight>
              </a:rPr>
              <a:t>Web archives, record the entire contents of a web page, including its source HTML and embedded images, stylesheets, or JavaScript source</a:t>
            </a:r>
            <a:endParaRPr sz="1600">
              <a:solidFill>
                <a:schemeClr val="dk1"/>
              </a:solidFill>
              <a:highlight>
                <a:srgbClr val="FFFFFF"/>
              </a:highlight>
            </a:endParaRPr>
          </a:p>
          <a:p>
            <a:pPr indent="-330200" lvl="0" marL="457200" rtl="0" algn="just">
              <a:spcBef>
                <a:spcPts val="1000"/>
              </a:spcBef>
              <a:spcAft>
                <a:spcPts val="0"/>
              </a:spcAft>
              <a:buClr>
                <a:schemeClr val="dk1"/>
              </a:buClr>
              <a:buSzPts val="1600"/>
              <a:buChar char="●"/>
            </a:pPr>
            <a:r>
              <a:rPr lang="en" sz="1600">
                <a:solidFill>
                  <a:schemeClr val="dk1"/>
                </a:solidFill>
                <a:highlight>
                  <a:srgbClr val="FFFFFF"/>
                </a:highlight>
              </a:rPr>
              <a:t>Upon playback, the user can interact with the archived page, including clicking links to explore what the web page was connected to</a:t>
            </a:r>
            <a:endParaRPr sz="1600">
              <a:solidFill>
                <a:schemeClr val="dk1"/>
              </a:solidFill>
              <a:highlight>
                <a:srgbClr val="FFFFFF"/>
              </a:highlight>
            </a:endParaRPr>
          </a:p>
          <a:p>
            <a:pPr indent="-330200" lvl="0" marL="457200" rtl="0" algn="just">
              <a:spcBef>
                <a:spcPts val="1000"/>
              </a:spcBef>
              <a:spcAft>
                <a:spcPts val="0"/>
              </a:spcAft>
              <a:buClr>
                <a:schemeClr val="dk1"/>
              </a:buClr>
              <a:buSzPts val="1600"/>
              <a:buChar char="●"/>
            </a:pPr>
            <a:r>
              <a:rPr lang="en" sz="1600">
                <a:solidFill>
                  <a:schemeClr val="dk1"/>
                </a:solidFill>
                <a:highlight>
                  <a:srgbClr val="FFFFFF"/>
                </a:highlight>
              </a:rPr>
              <a:t>Web archives have been used as evidence in court cases and in the court of public opinion—often to hold politicians and governments accountable for things they have said in the past</a:t>
            </a:r>
            <a:endParaRPr sz="1600">
              <a:solidFill>
                <a:schemeClr val="dk1"/>
              </a:solidFill>
              <a:highlight>
                <a:srgbClr val="FFFFFF"/>
              </a:highlight>
            </a:endParaRPr>
          </a:p>
          <a:p>
            <a:pPr indent="-330200" lvl="0" marL="457200" rtl="0" algn="just">
              <a:spcBef>
                <a:spcPts val="1000"/>
              </a:spcBef>
              <a:spcAft>
                <a:spcPts val="0"/>
              </a:spcAft>
              <a:buClr>
                <a:schemeClr val="dk1"/>
              </a:buClr>
              <a:buSzPts val="1600"/>
              <a:buChar char="●"/>
            </a:pPr>
            <a:r>
              <a:rPr lang="en" sz="1600">
                <a:solidFill>
                  <a:schemeClr val="dk1"/>
                </a:solidFill>
                <a:highlight>
                  <a:srgbClr val="FFFFFF"/>
                </a:highlight>
              </a:rPr>
              <a:t>Also, evidence to make informed decisions in Personal, Political, Business and Policy, etc.</a:t>
            </a:r>
            <a:endParaRPr sz="1600">
              <a:solidFill>
                <a:schemeClr val="dk1"/>
              </a:solidFill>
              <a:highlight>
                <a:srgbClr val="FFFFFF"/>
              </a:highlight>
            </a:endParaRPr>
          </a:p>
        </p:txBody>
      </p:sp>
      <p:sp>
        <p:nvSpPr>
          <p:cNvPr id="79" name="Google Shape;79;p16"/>
          <p:cNvSpPr txBox="1"/>
          <p:nvPr/>
        </p:nvSpPr>
        <p:spPr>
          <a:xfrm>
            <a:off x="311700" y="4515475"/>
            <a:ext cx="8661900" cy="6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3"/>
              </a:rPr>
              <a:t>https://parameters.ssrc.org/2018/09/on-the-importance-of-web-archiving/</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idx="1" type="body"/>
          </p:nvPr>
        </p:nvSpPr>
        <p:spPr>
          <a:xfrm>
            <a:off x="186450" y="576575"/>
            <a:ext cx="8389800" cy="448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85" name="Google Shape;85;p17"/>
          <p:cNvSpPr txBox="1"/>
          <p:nvPr/>
        </p:nvSpPr>
        <p:spPr>
          <a:xfrm>
            <a:off x="5906175" y="926950"/>
            <a:ext cx="4466100" cy="6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457200" lvl="0" marL="0" rtl="0" algn="l">
              <a:spcBef>
                <a:spcPts val="0"/>
              </a:spcBef>
              <a:spcAft>
                <a:spcPts val="0"/>
              </a:spcAft>
              <a:buNone/>
            </a:pPr>
            <a:r>
              <a:t/>
            </a:r>
            <a:endParaRPr b="1">
              <a:solidFill>
                <a:srgbClr val="990000"/>
              </a:solidFill>
            </a:endParaRPr>
          </a:p>
        </p:txBody>
      </p:sp>
      <p:pic>
        <p:nvPicPr>
          <p:cNvPr id="86" name="Google Shape;86;p17"/>
          <p:cNvPicPr preferRelativeResize="0"/>
          <p:nvPr/>
        </p:nvPicPr>
        <p:blipFill>
          <a:blip r:embed="rId3">
            <a:alphaModFix/>
          </a:blip>
          <a:stretch>
            <a:fillRect/>
          </a:stretch>
        </p:blipFill>
        <p:spPr>
          <a:xfrm>
            <a:off x="0" y="490875"/>
            <a:ext cx="8389723" cy="4572876"/>
          </a:xfrm>
          <a:prstGeom prst="rect">
            <a:avLst/>
          </a:prstGeom>
          <a:noFill/>
          <a:ln>
            <a:noFill/>
          </a:ln>
        </p:spPr>
      </p:pic>
      <p:sp>
        <p:nvSpPr>
          <p:cNvPr id="87" name="Google Shape;87;p17"/>
          <p:cNvSpPr txBox="1"/>
          <p:nvPr/>
        </p:nvSpPr>
        <p:spPr>
          <a:xfrm>
            <a:off x="350950" y="61175"/>
            <a:ext cx="70410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CNN.com mementos on Wayback Machine.</a:t>
            </a:r>
            <a:endParaRPr b="1" sz="2000">
              <a:solidFill>
                <a:srgbClr val="98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311700" y="175475"/>
            <a:ext cx="8516700" cy="457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000">
                <a:solidFill>
                  <a:srgbClr val="A61C00"/>
                </a:solidFill>
              </a:rPr>
              <a:t>Archives are not so safe...</a:t>
            </a:r>
            <a:endParaRPr b="1" sz="2000">
              <a:solidFill>
                <a:srgbClr val="A61C00"/>
              </a:solidFill>
            </a:endParaRPr>
          </a:p>
        </p:txBody>
      </p:sp>
      <p:sp>
        <p:nvSpPr>
          <p:cNvPr id="93" name="Google Shape;93;p18"/>
          <p:cNvSpPr txBox="1"/>
          <p:nvPr/>
        </p:nvSpPr>
        <p:spPr>
          <a:xfrm>
            <a:off x="249675" y="4751225"/>
            <a:ext cx="8327100" cy="3924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u="sng">
                <a:solidFill>
                  <a:schemeClr val="hlink"/>
                </a:solidFill>
                <a:hlinkClick r:id="rId3"/>
              </a:rPr>
              <a:t>https://www.engadget.com/2016/11/29/the-internet-archive-doesnt-feel-safe-in-trumps-america/</a:t>
            </a:r>
            <a:endParaRPr/>
          </a:p>
        </p:txBody>
      </p:sp>
      <p:pic>
        <p:nvPicPr>
          <p:cNvPr id="94" name="Google Shape;94;p18"/>
          <p:cNvPicPr preferRelativeResize="0"/>
          <p:nvPr/>
        </p:nvPicPr>
        <p:blipFill>
          <a:blip r:embed="rId4">
            <a:alphaModFix/>
          </a:blip>
          <a:stretch>
            <a:fillRect/>
          </a:stretch>
        </p:blipFill>
        <p:spPr>
          <a:xfrm>
            <a:off x="328663" y="649250"/>
            <a:ext cx="8169125" cy="4154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137325" y="87400"/>
            <a:ext cx="4032300" cy="54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Curious case of ‘</a:t>
            </a:r>
            <a:r>
              <a:rPr b="1" i="1" lang="en" sz="2000">
                <a:solidFill>
                  <a:srgbClr val="980000"/>
                </a:solidFill>
              </a:rPr>
              <a:t>Joy Ann Reid</a:t>
            </a:r>
            <a:r>
              <a:rPr b="1" lang="en" sz="2000">
                <a:solidFill>
                  <a:srgbClr val="980000"/>
                </a:solidFill>
              </a:rPr>
              <a:t>’</a:t>
            </a:r>
            <a:endParaRPr sz="2000">
              <a:solidFill>
                <a:srgbClr val="980000"/>
              </a:solidFill>
            </a:endParaRPr>
          </a:p>
        </p:txBody>
      </p:sp>
      <p:sp>
        <p:nvSpPr>
          <p:cNvPr id="100" name="Google Shape;100;p19"/>
          <p:cNvSpPr txBox="1"/>
          <p:nvPr>
            <p:ph idx="1" type="body"/>
          </p:nvPr>
        </p:nvSpPr>
        <p:spPr>
          <a:xfrm>
            <a:off x="62425" y="735300"/>
            <a:ext cx="4184400" cy="3833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American cable television-host, national </a:t>
            </a:r>
            <a:r>
              <a:rPr lang="en" sz="2000">
                <a:solidFill>
                  <a:srgbClr val="000000"/>
                </a:solidFill>
              </a:rPr>
              <a:t>correspondent</a:t>
            </a:r>
            <a:r>
              <a:rPr lang="en" sz="2000">
                <a:solidFill>
                  <a:srgbClr val="000000"/>
                </a:solidFill>
              </a:rPr>
              <a:t> @</a:t>
            </a:r>
            <a:r>
              <a:rPr i="1" lang="en" sz="2000">
                <a:solidFill>
                  <a:srgbClr val="000000"/>
                </a:solidFill>
              </a:rPr>
              <a:t>MSNBC</a:t>
            </a:r>
            <a:endParaRPr i="1" sz="2000">
              <a:solidFill>
                <a:srgbClr val="000000"/>
              </a:solidFill>
            </a:endParaRPr>
          </a:p>
          <a:p>
            <a:pPr indent="-355600" lvl="0" marL="457200" rtl="0" algn="l">
              <a:spcBef>
                <a:spcPts val="0"/>
              </a:spcBef>
              <a:spcAft>
                <a:spcPts val="0"/>
              </a:spcAft>
              <a:buSzPts val="2000"/>
              <a:buChar char="●"/>
            </a:pPr>
            <a:r>
              <a:rPr lang="en" sz="2000">
                <a:solidFill>
                  <a:srgbClr val="222222"/>
                </a:solidFill>
                <a:highlight>
                  <a:srgbClr val="FFFFFF"/>
                </a:highlight>
              </a:rPr>
              <a:t>Co-host of </a:t>
            </a:r>
            <a:r>
              <a:rPr b="1" i="1" lang="en" sz="2000">
                <a:solidFill>
                  <a:srgbClr val="222222"/>
                </a:solidFill>
                <a:highlight>
                  <a:srgbClr val="FFFFFF"/>
                </a:highlight>
              </a:rPr>
              <a:t>Wake Up South Florida</a:t>
            </a:r>
            <a:r>
              <a:rPr lang="en" sz="2000">
                <a:solidFill>
                  <a:srgbClr val="222222"/>
                </a:solidFill>
                <a:highlight>
                  <a:srgbClr val="FFFFFF"/>
                </a:highlight>
              </a:rPr>
              <a:t>, a morning radio talk show broadcast from Radio One and </a:t>
            </a:r>
            <a:r>
              <a:rPr b="1" i="1" lang="en" sz="2000">
                <a:solidFill>
                  <a:srgbClr val="000000"/>
                </a:solidFill>
                <a:highlight>
                  <a:srgbClr val="FFFFFF"/>
                </a:highlight>
                <a:uFill>
                  <a:noFill/>
                </a:uFill>
                <a:hlinkClick r:id="rId3"/>
              </a:rPr>
              <a:t>The Reid Report</a:t>
            </a:r>
            <a:endParaRPr b="1" sz="2000">
              <a:solidFill>
                <a:srgbClr val="000000"/>
              </a:solidFill>
              <a:highlight>
                <a:srgbClr val="FFFFFF"/>
              </a:highlight>
            </a:endParaRPr>
          </a:p>
          <a:p>
            <a:pPr indent="-355600" lvl="0" marL="457200" rtl="0" algn="l">
              <a:spcBef>
                <a:spcPts val="0"/>
              </a:spcBef>
              <a:spcAft>
                <a:spcPts val="0"/>
              </a:spcAft>
              <a:buClr>
                <a:srgbClr val="222222"/>
              </a:buClr>
              <a:buSzPts val="2000"/>
              <a:buChar char="●"/>
            </a:pPr>
            <a:r>
              <a:rPr lang="en" sz="2000">
                <a:solidFill>
                  <a:srgbClr val="222222"/>
                </a:solidFill>
                <a:highlight>
                  <a:srgbClr val="FFFFFF"/>
                </a:highlight>
              </a:rPr>
              <a:t>Political Party: </a:t>
            </a:r>
            <a:r>
              <a:rPr b="1" lang="en" sz="2000">
                <a:solidFill>
                  <a:srgbClr val="222222"/>
                </a:solidFill>
                <a:highlight>
                  <a:srgbClr val="FFFFFF"/>
                </a:highlight>
              </a:rPr>
              <a:t>Democratic</a:t>
            </a:r>
            <a:r>
              <a:rPr i="1" lang="en" sz="2000">
                <a:solidFill>
                  <a:srgbClr val="222222"/>
                </a:solidFill>
                <a:highlight>
                  <a:srgbClr val="FFFFFF"/>
                </a:highlight>
              </a:rPr>
              <a:t>.</a:t>
            </a:r>
            <a:endParaRPr i="1"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i="1" lang="en" sz="2000">
                <a:solidFill>
                  <a:srgbClr val="222222"/>
                </a:solidFill>
                <a:highlight>
                  <a:srgbClr val="FFFFFF"/>
                </a:highlight>
              </a:rPr>
              <a:t>Author: </a:t>
            </a:r>
            <a:r>
              <a:rPr b="1" i="1" lang="en" sz="2000">
                <a:solidFill>
                  <a:srgbClr val="333333"/>
                </a:solidFill>
              </a:rPr>
              <a:t>blog.reidreport.com</a:t>
            </a:r>
            <a:endParaRPr b="1" i="1" sz="2000">
              <a:solidFill>
                <a:srgbClr val="333333"/>
              </a:solidFill>
            </a:endParaRPr>
          </a:p>
          <a:p>
            <a:pPr indent="0" lvl="0" marL="457200" rtl="0" algn="l">
              <a:spcBef>
                <a:spcPts val="1600"/>
              </a:spcBef>
              <a:spcAft>
                <a:spcPts val="0"/>
              </a:spcAft>
              <a:buNone/>
            </a:pPr>
            <a:r>
              <a:rPr b="1" lang="en" sz="2000">
                <a:solidFill>
                  <a:srgbClr val="980000"/>
                </a:solidFill>
                <a:highlight>
                  <a:srgbClr val="FFFFFF"/>
                </a:highlight>
              </a:rPr>
              <a:t>      An Avid Blogger!!!</a:t>
            </a:r>
            <a:endParaRPr b="1" sz="2000">
              <a:solidFill>
                <a:srgbClr val="980000"/>
              </a:solidFill>
              <a:highlight>
                <a:srgbClr val="FFFFFF"/>
              </a:highlight>
            </a:endParaRPr>
          </a:p>
          <a:p>
            <a:pPr indent="0" lvl="0" marL="457200" rtl="0" algn="l">
              <a:spcBef>
                <a:spcPts val="1600"/>
              </a:spcBef>
              <a:spcAft>
                <a:spcPts val="1600"/>
              </a:spcAft>
              <a:buNone/>
            </a:pPr>
            <a:r>
              <a:t/>
            </a:r>
            <a:endParaRPr sz="1600"/>
          </a:p>
        </p:txBody>
      </p:sp>
      <p:sp>
        <p:nvSpPr>
          <p:cNvPr id="101" name="Google Shape;101;p19"/>
          <p:cNvSpPr txBox="1"/>
          <p:nvPr/>
        </p:nvSpPr>
        <p:spPr>
          <a:xfrm>
            <a:off x="311700" y="4703625"/>
            <a:ext cx="8601900" cy="4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https://en.wikipedia.org/wiki/Joy_Reid</a:t>
            </a:r>
            <a:endParaRPr/>
          </a:p>
        </p:txBody>
      </p:sp>
      <p:pic>
        <p:nvPicPr>
          <p:cNvPr id="102" name="Google Shape;102;p19"/>
          <p:cNvPicPr preferRelativeResize="0"/>
          <p:nvPr/>
        </p:nvPicPr>
        <p:blipFill>
          <a:blip r:embed="rId5">
            <a:alphaModFix/>
          </a:blip>
          <a:stretch>
            <a:fillRect/>
          </a:stretch>
        </p:blipFill>
        <p:spPr>
          <a:xfrm>
            <a:off x="4399225" y="152400"/>
            <a:ext cx="4592375" cy="43072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idx="1" type="body"/>
          </p:nvPr>
        </p:nvSpPr>
        <p:spPr>
          <a:xfrm>
            <a:off x="311700" y="690925"/>
            <a:ext cx="8520600" cy="41631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1000"/>
              </a:spcBef>
              <a:spcAft>
                <a:spcPts val="0"/>
              </a:spcAft>
              <a:buSzPts val="1600"/>
              <a:buChar char="●"/>
            </a:pPr>
            <a:r>
              <a:rPr lang="en" sz="1600"/>
              <a:t>Active on </a:t>
            </a:r>
            <a:r>
              <a:rPr i="1" lang="en" sz="1600">
                <a:solidFill>
                  <a:srgbClr val="333333"/>
                </a:solidFill>
                <a:highlight>
                  <a:srgbClr val="FFFFFF"/>
                </a:highlight>
              </a:rPr>
              <a:t>blog.reidreport.com</a:t>
            </a:r>
            <a:r>
              <a:rPr lang="en" sz="1600">
                <a:solidFill>
                  <a:srgbClr val="333333"/>
                </a:solidFill>
                <a:highlight>
                  <a:srgbClr val="FFFFFF"/>
                </a:highlight>
              </a:rPr>
              <a:t> since 2005</a:t>
            </a:r>
            <a:endParaRPr sz="1600">
              <a:solidFill>
                <a:srgbClr val="333333"/>
              </a:solidFill>
              <a:highlight>
                <a:srgbClr val="FFFFFF"/>
              </a:highlight>
            </a:endParaRPr>
          </a:p>
          <a:p>
            <a:pPr indent="-330200" lvl="0" marL="457200" rtl="0" algn="just">
              <a:lnSpc>
                <a:spcPct val="150000"/>
              </a:lnSpc>
              <a:spcBef>
                <a:spcPts val="0"/>
              </a:spcBef>
              <a:spcAft>
                <a:spcPts val="0"/>
              </a:spcAft>
              <a:buSzPts val="1600"/>
              <a:buChar char="●"/>
            </a:pPr>
            <a:r>
              <a:rPr lang="en" sz="1600">
                <a:solidFill>
                  <a:srgbClr val="333333"/>
                </a:solidFill>
                <a:highlight>
                  <a:srgbClr val="FFFFFF"/>
                </a:highlight>
              </a:rPr>
              <a:t>Made series of homophobic comments on Former Florida </a:t>
            </a:r>
            <a:r>
              <a:rPr lang="en" sz="1600">
                <a:solidFill>
                  <a:srgbClr val="2A2A2A"/>
                </a:solidFill>
                <a:highlight>
                  <a:srgbClr val="FFFFFF"/>
                </a:highlight>
              </a:rPr>
              <a:t>Governor </a:t>
            </a:r>
            <a:r>
              <a:rPr i="1" lang="en" sz="1600">
                <a:solidFill>
                  <a:srgbClr val="2A2A2A"/>
                </a:solidFill>
                <a:highlight>
                  <a:srgbClr val="FFFFFF"/>
                </a:highlight>
              </a:rPr>
              <a:t>Charlie Crist </a:t>
            </a:r>
            <a:r>
              <a:rPr lang="en" sz="1600">
                <a:solidFill>
                  <a:srgbClr val="2A2A2A"/>
                </a:solidFill>
                <a:highlight>
                  <a:srgbClr val="FFFFFF"/>
                </a:highlight>
              </a:rPr>
              <a:t>and </a:t>
            </a:r>
            <a:r>
              <a:rPr lang="en" sz="1600">
                <a:solidFill>
                  <a:srgbClr val="2A2A2A"/>
                </a:solidFill>
                <a:highlight>
                  <a:srgbClr val="FFFFFF"/>
                </a:highlight>
              </a:rPr>
              <a:t>athlete</a:t>
            </a:r>
            <a:r>
              <a:rPr lang="en" sz="1600">
                <a:solidFill>
                  <a:srgbClr val="2A2A2A"/>
                </a:solidFill>
                <a:highlight>
                  <a:srgbClr val="FFFFFF"/>
                </a:highlight>
              </a:rPr>
              <a:t> </a:t>
            </a:r>
            <a:r>
              <a:rPr i="1" lang="en" sz="1600">
                <a:solidFill>
                  <a:srgbClr val="2A2A2A"/>
                </a:solidFill>
                <a:highlight>
                  <a:srgbClr val="FFFFFF"/>
                </a:highlight>
              </a:rPr>
              <a:t>Tim Hardaway</a:t>
            </a:r>
            <a:endParaRPr i="1" sz="1600">
              <a:solidFill>
                <a:srgbClr val="2A2A2A"/>
              </a:solidFill>
              <a:highlight>
                <a:srgbClr val="FFFFFF"/>
              </a:highlight>
            </a:endParaRPr>
          </a:p>
          <a:p>
            <a:pPr indent="-330200" lvl="0" marL="457200" rtl="0" algn="just">
              <a:lnSpc>
                <a:spcPct val="150000"/>
              </a:lnSpc>
              <a:spcBef>
                <a:spcPts val="0"/>
              </a:spcBef>
              <a:spcAft>
                <a:spcPts val="0"/>
              </a:spcAft>
              <a:buClr>
                <a:srgbClr val="2A2A2A"/>
              </a:buClr>
              <a:buSzPts val="1600"/>
              <a:buChar char="●"/>
            </a:pPr>
            <a:r>
              <a:rPr lang="en" sz="1600">
                <a:solidFill>
                  <a:srgbClr val="2A2A2A"/>
                </a:solidFill>
                <a:highlight>
                  <a:srgbClr val="FFFFFF"/>
                </a:highlight>
              </a:rPr>
              <a:t>Later, decided to take down the blog posts to hide the consequences</a:t>
            </a:r>
            <a:endParaRPr sz="1600">
              <a:solidFill>
                <a:srgbClr val="2A2A2A"/>
              </a:solidFill>
              <a:highlight>
                <a:srgbClr val="FFFFFF"/>
              </a:highlight>
            </a:endParaRPr>
          </a:p>
          <a:p>
            <a:pPr indent="-330200" lvl="0" marL="457200" rtl="0" algn="just">
              <a:lnSpc>
                <a:spcPct val="150000"/>
              </a:lnSpc>
              <a:spcBef>
                <a:spcPts val="0"/>
              </a:spcBef>
              <a:spcAft>
                <a:spcPts val="0"/>
              </a:spcAft>
              <a:buClr>
                <a:srgbClr val="2A2A2A"/>
              </a:buClr>
              <a:buSzPts val="1600"/>
              <a:buChar char="●"/>
            </a:pPr>
            <a:r>
              <a:rPr lang="en" sz="1600">
                <a:solidFill>
                  <a:srgbClr val="2A2A2A"/>
                </a:solidFill>
                <a:highlight>
                  <a:srgbClr val="FFFFFF"/>
                </a:highlight>
              </a:rPr>
              <a:t>12/2017 - Approach Internet Archive: complaining the blog/archive records for being hacked</a:t>
            </a:r>
            <a:endParaRPr sz="1600">
              <a:solidFill>
                <a:srgbClr val="2A2A2A"/>
              </a:solidFill>
              <a:highlight>
                <a:srgbClr val="FFFFFF"/>
              </a:highlight>
            </a:endParaRPr>
          </a:p>
          <a:p>
            <a:pPr indent="-330200" lvl="0" marL="457200" rtl="0" algn="just">
              <a:lnSpc>
                <a:spcPct val="150000"/>
              </a:lnSpc>
              <a:spcBef>
                <a:spcPts val="0"/>
              </a:spcBef>
              <a:spcAft>
                <a:spcPts val="0"/>
              </a:spcAft>
              <a:buClr>
                <a:srgbClr val="2A2A2A"/>
              </a:buClr>
              <a:buSzPts val="1600"/>
              <a:buChar char="●"/>
            </a:pPr>
            <a:r>
              <a:rPr lang="en" sz="1600">
                <a:solidFill>
                  <a:srgbClr val="2A2A2A"/>
                </a:solidFill>
                <a:highlight>
                  <a:srgbClr val="FFFFFF"/>
                </a:highlight>
              </a:rPr>
              <a:t>12/2017 - Apologized for the posts.</a:t>
            </a:r>
            <a:endParaRPr sz="1600">
              <a:solidFill>
                <a:srgbClr val="2A2A2A"/>
              </a:solidFill>
              <a:highlight>
                <a:srgbClr val="FFFFFF"/>
              </a:highlight>
            </a:endParaRPr>
          </a:p>
          <a:p>
            <a:pPr indent="-330200" lvl="0" marL="457200" rtl="0" algn="just">
              <a:lnSpc>
                <a:spcPct val="150000"/>
              </a:lnSpc>
              <a:spcBef>
                <a:spcPts val="0"/>
              </a:spcBef>
              <a:spcAft>
                <a:spcPts val="0"/>
              </a:spcAft>
              <a:buClr>
                <a:srgbClr val="2A2A2A"/>
              </a:buClr>
              <a:buSzPts val="1600"/>
              <a:buChar char="●"/>
            </a:pPr>
            <a:r>
              <a:rPr b="1" i="1" lang="en" sz="1600">
                <a:solidFill>
                  <a:srgbClr val="336699"/>
                </a:solidFill>
                <a:highlight>
                  <a:schemeClr val="lt1"/>
                </a:highlight>
                <a:uFill>
                  <a:noFill/>
                </a:uFill>
                <a:latin typeface="Verdana"/>
                <a:ea typeface="Verdana"/>
                <a:cs typeface="Verdana"/>
                <a:sym typeface="Verdana"/>
                <a:hlinkClick r:id="rId3"/>
              </a:rPr>
              <a:t>@Jamie_Maz</a:t>
            </a:r>
            <a:r>
              <a:rPr lang="en" sz="1600">
                <a:solidFill>
                  <a:srgbClr val="2A2A2A"/>
                </a:solidFill>
                <a:highlight>
                  <a:srgbClr val="FFFFFF"/>
                </a:highlight>
              </a:rPr>
              <a:t> tweets motivated further research</a:t>
            </a:r>
            <a:endParaRPr sz="1600">
              <a:solidFill>
                <a:srgbClr val="2A2A2A"/>
              </a:solidFill>
              <a:highlight>
                <a:srgbClr val="FFFFFF"/>
              </a:highlight>
            </a:endParaRPr>
          </a:p>
          <a:p>
            <a:pPr indent="-330200" lvl="0" marL="457200" rtl="0" algn="just">
              <a:lnSpc>
                <a:spcPct val="150000"/>
              </a:lnSpc>
              <a:spcBef>
                <a:spcPts val="0"/>
              </a:spcBef>
              <a:spcAft>
                <a:spcPts val="0"/>
              </a:spcAft>
              <a:buClr>
                <a:srgbClr val="2A2A2A"/>
              </a:buClr>
              <a:buSzPts val="1600"/>
              <a:buChar char="●"/>
            </a:pPr>
            <a:r>
              <a:rPr lang="en" sz="1600">
                <a:solidFill>
                  <a:srgbClr val="2A2A2A"/>
                </a:solidFill>
                <a:highlight>
                  <a:srgbClr val="FFFFFF"/>
                </a:highlight>
              </a:rPr>
              <a:t>Atleast 5 blog pages were found in the archives of “Library of Congress”</a:t>
            </a:r>
            <a:endParaRPr sz="1600">
              <a:solidFill>
                <a:srgbClr val="2A2A2A"/>
              </a:solidFill>
              <a:highlight>
                <a:srgbClr val="FFFFFF"/>
              </a:highlight>
            </a:endParaRPr>
          </a:p>
          <a:p>
            <a:pPr indent="0" lvl="0" marL="0" rtl="0" algn="just">
              <a:lnSpc>
                <a:spcPct val="150000"/>
              </a:lnSpc>
              <a:spcBef>
                <a:spcPts val="1000"/>
              </a:spcBef>
              <a:spcAft>
                <a:spcPts val="0"/>
              </a:spcAft>
              <a:buNone/>
            </a:pPr>
            <a:r>
              <a:t/>
            </a:r>
            <a:endParaRPr sz="2000">
              <a:solidFill>
                <a:srgbClr val="2A2A2A"/>
              </a:solidFill>
              <a:highlight>
                <a:srgbClr val="FFFFFF"/>
              </a:highlight>
            </a:endParaRPr>
          </a:p>
          <a:p>
            <a:pPr indent="0" lvl="0" marL="0" rtl="0" algn="just">
              <a:lnSpc>
                <a:spcPct val="150000"/>
              </a:lnSpc>
              <a:spcBef>
                <a:spcPts val="1000"/>
              </a:spcBef>
              <a:spcAft>
                <a:spcPts val="0"/>
              </a:spcAft>
              <a:buNone/>
            </a:pPr>
            <a:r>
              <a:t/>
            </a:r>
            <a:endParaRPr sz="2000">
              <a:solidFill>
                <a:srgbClr val="2A2A2A"/>
              </a:solidFill>
              <a:highlight>
                <a:srgbClr val="FFFFFF"/>
              </a:highlight>
            </a:endParaRPr>
          </a:p>
          <a:p>
            <a:pPr indent="0" lvl="0" marL="0" rtl="0" algn="just">
              <a:lnSpc>
                <a:spcPct val="150000"/>
              </a:lnSpc>
              <a:spcBef>
                <a:spcPts val="1000"/>
              </a:spcBef>
              <a:spcAft>
                <a:spcPts val="0"/>
              </a:spcAft>
              <a:buNone/>
            </a:pPr>
            <a:r>
              <a:t/>
            </a:r>
            <a:endParaRPr sz="2000">
              <a:solidFill>
                <a:srgbClr val="2A2A2A"/>
              </a:solidFill>
              <a:highlight>
                <a:srgbClr val="FFFFFF"/>
              </a:highlight>
            </a:endParaRPr>
          </a:p>
          <a:p>
            <a:pPr indent="0" lvl="0" marL="914400" rtl="0" algn="l">
              <a:spcBef>
                <a:spcPts val="0"/>
              </a:spcBef>
              <a:spcAft>
                <a:spcPts val="0"/>
              </a:spcAft>
              <a:buNone/>
            </a:pPr>
            <a:r>
              <a:t/>
            </a:r>
            <a:endParaRPr sz="2300">
              <a:solidFill>
                <a:srgbClr val="2A2A2A"/>
              </a:solidFill>
              <a:highlight>
                <a:srgbClr val="FFFFFF"/>
              </a:highlight>
            </a:endParaRPr>
          </a:p>
          <a:p>
            <a:pPr indent="0" lvl="0" marL="457200" rtl="0" algn="l">
              <a:spcBef>
                <a:spcPts val="1600"/>
              </a:spcBef>
              <a:spcAft>
                <a:spcPts val="1600"/>
              </a:spcAft>
              <a:buNone/>
            </a:pPr>
            <a:r>
              <a:t/>
            </a:r>
            <a:endParaRPr sz="2300">
              <a:solidFill>
                <a:srgbClr val="2A2A2A"/>
              </a:solidFill>
              <a:highlight>
                <a:srgbClr val="FFFFFF"/>
              </a:highlight>
            </a:endParaRPr>
          </a:p>
        </p:txBody>
      </p:sp>
      <p:sp>
        <p:nvSpPr>
          <p:cNvPr id="108" name="Google Shape;108;p20"/>
          <p:cNvSpPr txBox="1"/>
          <p:nvPr/>
        </p:nvSpPr>
        <p:spPr>
          <a:xfrm>
            <a:off x="515450" y="4507425"/>
            <a:ext cx="8115600" cy="5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4"/>
              </a:rPr>
              <a:t>https://ws-dl.blogspot.com/2018/04/2018-04-24-why-we-need-multiple-web.html</a:t>
            </a:r>
            <a:endParaRPr sz="1200"/>
          </a:p>
        </p:txBody>
      </p:sp>
      <p:sp>
        <p:nvSpPr>
          <p:cNvPr id="109" name="Google Shape;109;p20"/>
          <p:cNvSpPr txBox="1"/>
          <p:nvPr/>
        </p:nvSpPr>
        <p:spPr>
          <a:xfrm>
            <a:off x="311700" y="153550"/>
            <a:ext cx="63171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sz="2000">
                <a:solidFill>
                  <a:srgbClr val="980000"/>
                </a:solidFill>
                <a:highlight>
                  <a:schemeClr val="lt1"/>
                </a:highlight>
              </a:rPr>
              <a:t>Joy Reid </a:t>
            </a:r>
            <a:r>
              <a:rPr b="1" lang="en" sz="2000">
                <a:solidFill>
                  <a:srgbClr val="980000"/>
                </a:solidFill>
                <a:highlight>
                  <a:schemeClr val="lt1"/>
                </a:highlight>
              </a:rPr>
              <a:t>Saga</a:t>
            </a:r>
            <a:r>
              <a:rPr b="1" i="1" lang="en" sz="2000">
                <a:solidFill>
                  <a:srgbClr val="980000"/>
                </a:solidFill>
              </a:rPr>
              <a:t>:</a:t>
            </a:r>
            <a:endParaRPr sz="2000">
              <a:solidFill>
                <a:srgbClr val="98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63150" y="859100"/>
            <a:ext cx="3792723" cy="3101726"/>
          </a:xfrm>
          <a:prstGeom prst="rect">
            <a:avLst/>
          </a:prstGeom>
          <a:noFill/>
          <a:ln>
            <a:noFill/>
          </a:ln>
        </p:spPr>
      </p:pic>
      <p:pic>
        <p:nvPicPr>
          <p:cNvPr id="115" name="Google Shape;115;p21"/>
          <p:cNvPicPr preferRelativeResize="0"/>
          <p:nvPr/>
        </p:nvPicPr>
        <p:blipFill>
          <a:blip r:embed="rId4">
            <a:alphaModFix/>
          </a:blip>
          <a:stretch>
            <a:fillRect/>
          </a:stretch>
        </p:blipFill>
        <p:spPr>
          <a:xfrm>
            <a:off x="1673600" y="1544899"/>
            <a:ext cx="2584924" cy="3302327"/>
          </a:xfrm>
          <a:prstGeom prst="rect">
            <a:avLst/>
          </a:prstGeom>
          <a:noFill/>
          <a:ln>
            <a:noFill/>
          </a:ln>
        </p:spPr>
      </p:pic>
      <p:pic>
        <p:nvPicPr>
          <p:cNvPr id="116" name="Google Shape;116;p21"/>
          <p:cNvPicPr preferRelativeResize="0"/>
          <p:nvPr/>
        </p:nvPicPr>
        <p:blipFill>
          <a:blip r:embed="rId5">
            <a:alphaModFix/>
          </a:blip>
          <a:stretch>
            <a:fillRect/>
          </a:stretch>
        </p:blipFill>
        <p:spPr>
          <a:xfrm>
            <a:off x="3934950" y="859099"/>
            <a:ext cx="2997224" cy="3101724"/>
          </a:xfrm>
          <a:prstGeom prst="rect">
            <a:avLst/>
          </a:prstGeom>
          <a:noFill/>
          <a:ln>
            <a:noFill/>
          </a:ln>
        </p:spPr>
      </p:pic>
      <p:pic>
        <p:nvPicPr>
          <p:cNvPr id="117" name="Google Shape;117;p21"/>
          <p:cNvPicPr preferRelativeResize="0"/>
          <p:nvPr/>
        </p:nvPicPr>
        <p:blipFill>
          <a:blip r:embed="rId6">
            <a:alphaModFix/>
          </a:blip>
          <a:stretch>
            <a:fillRect/>
          </a:stretch>
        </p:blipFill>
        <p:spPr>
          <a:xfrm>
            <a:off x="5540850" y="648263"/>
            <a:ext cx="3171851" cy="3005101"/>
          </a:xfrm>
          <a:prstGeom prst="rect">
            <a:avLst/>
          </a:prstGeom>
          <a:noFill/>
          <a:ln>
            <a:noFill/>
          </a:ln>
        </p:spPr>
      </p:pic>
      <p:pic>
        <p:nvPicPr>
          <p:cNvPr id="118" name="Google Shape;118;p21"/>
          <p:cNvPicPr preferRelativeResize="0"/>
          <p:nvPr/>
        </p:nvPicPr>
        <p:blipFill>
          <a:blip r:embed="rId7">
            <a:alphaModFix/>
          </a:blip>
          <a:stretch>
            <a:fillRect/>
          </a:stretch>
        </p:blipFill>
        <p:spPr>
          <a:xfrm>
            <a:off x="5295475" y="1842112"/>
            <a:ext cx="2917666" cy="3005101"/>
          </a:xfrm>
          <a:prstGeom prst="rect">
            <a:avLst/>
          </a:prstGeom>
          <a:noFill/>
          <a:ln>
            <a:noFill/>
          </a:ln>
        </p:spPr>
      </p:pic>
      <p:sp>
        <p:nvSpPr>
          <p:cNvPr id="119" name="Google Shape;119;p21"/>
          <p:cNvSpPr txBox="1"/>
          <p:nvPr/>
        </p:nvSpPr>
        <p:spPr>
          <a:xfrm>
            <a:off x="63150" y="4748300"/>
            <a:ext cx="88626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8"/>
              </a:rPr>
              <a:t>https://ws-dl.blogspot.com/2018/04/2018-04-24-why-we-need-multiple-web.html</a:t>
            </a:r>
            <a:endParaRPr sz="1200"/>
          </a:p>
        </p:txBody>
      </p:sp>
      <p:sp>
        <p:nvSpPr>
          <p:cNvPr id="120" name="Google Shape;120;p21"/>
          <p:cNvSpPr txBox="1"/>
          <p:nvPr/>
        </p:nvSpPr>
        <p:spPr>
          <a:xfrm>
            <a:off x="63150" y="111575"/>
            <a:ext cx="71892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Authored series of blog articles...</a:t>
            </a:r>
            <a:endParaRPr b="1" sz="2000">
              <a:solidFill>
                <a:srgbClr val="98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